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  <p:sldMasterId id="2147483685" r:id="rId3"/>
  </p:sldMasterIdLst>
  <p:notesMasterIdLst>
    <p:notesMasterId r:id="rId51"/>
  </p:notesMasterIdLst>
  <p:sldIdLst>
    <p:sldId id="256" r:id="rId4"/>
    <p:sldId id="257" r:id="rId5"/>
    <p:sldId id="263" r:id="rId6"/>
    <p:sldId id="9953" r:id="rId7"/>
    <p:sldId id="258" r:id="rId8"/>
    <p:sldId id="9955" r:id="rId9"/>
    <p:sldId id="9956" r:id="rId10"/>
    <p:sldId id="9952" r:id="rId11"/>
    <p:sldId id="267" r:id="rId12"/>
    <p:sldId id="264" r:id="rId13"/>
    <p:sldId id="259" r:id="rId14"/>
    <p:sldId id="260" r:id="rId15"/>
    <p:sldId id="261" r:id="rId16"/>
    <p:sldId id="268" r:id="rId17"/>
    <p:sldId id="265" r:id="rId18"/>
    <p:sldId id="262" r:id="rId19"/>
    <p:sldId id="266" r:id="rId20"/>
    <p:sldId id="269" r:id="rId21"/>
    <p:sldId id="793" r:id="rId22"/>
    <p:sldId id="848" r:id="rId23"/>
    <p:sldId id="270" r:id="rId24"/>
    <p:sldId id="271" r:id="rId25"/>
    <p:sldId id="278" r:id="rId26"/>
    <p:sldId id="8545" r:id="rId27"/>
    <p:sldId id="8546" r:id="rId28"/>
    <p:sldId id="279" r:id="rId29"/>
    <p:sldId id="9957" r:id="rId30"/>
    <p:sldId id="280" r:id="rId31"/>
    <p:sldId id="1821" r:id="rId32"/>
    <p:sldId id="8304" r:id="rId33"/>
    <p:sldId id="3294" r:id="rId34"/>
    <p:sldId id="3365" r:id="rId35"/>
    <p:sldId id="277" r:id="rId36"/>
    <p:sldId id="297" r:id="rId37"/>
    <p:sldId id="296" r:id="rId38"/>
    <p:sldId id="303" r:id="rId39"/>
    <p:sldId id="281" r:id="rId40"/>
    <p:sldId id="8548" r:id="rId41"/>
    <p:sldId id="8312" r:id="rId42"/>
    <p:sldId id="8305" r:id="rId43"/>
    <p:sldId id="8301" r:id="rId44"/>
    <p:sldId id="8544" r:id="rId45"/>
    <p:sldId id="8518" r:id="rId46"/>
    <p:sldId id="3746" r:id="rId47"/>
    <p:sldId id="3448" r:id="rId48"/>
    <p:sldId id="1823" r:id="rId49"/>
    <p:sldId id="994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neet Singh Solanki" initials="PSS" lastIdx="6" clrIdx="0">
    <p:extLst>
      <p:ext uri="{19B8F6BF-5375-455C-9EA6-DF929625EA0E}">
        <p15:presenceInfo xmlns:p15="http://schemas.microsoft.com/office/powerpoint/2012/main" userId="S::prsol@microsoft.com::019d485c-1675-4ea4-b8a1-a6792b5862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8F839-952B-4810-B3EE-C2C11DAB58A7}" v="21" dt="2019-03-18T16:15:52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lbert Murphy" userId="7a71e747-b122-47ea-b426-44ce2319c6d9" providerId="ADAL" clId="{B59EF993-394A-4AF1-B5E5-13391B9CD323}"/>
    <pc:docChg chg="custSel modSld">
      <pc:chgData name="Delbert Murphy" userId="7a71e747-b122-47ea-b426-44ce2319c6d9" providerId="ADAL" clId="{B59EF993-394A-4AF1-B5E5-13391B9CD323}" dt="2019-03-15T15:46:44.240" v="82" actId="20577"/>
      <pc:docMkLst>
        <pc:docMk/>
      </pc:docMkLst>
      <pc:sldChg chg="modSp">
        <pc:chgData name="Delbert Murphy" userId="7a71e747-b122-47ea-b426-44ce2319c6d9" providerId="ADAL" clId="{B59EF993-394A-4AF1-B5E5-13391B9CD323}" dt="2019-03-15T15:46:44.240" v="82" actId="20577"/>
        <pc:sldMkLst>
          <pc:docMk/>
          <pc:sldMk cId="2723463023" sldId="263"/>
        </pc:sldMkLst>
        <pc:spChg chg="mod">
          <ac:chgData name="Delbert Murphy" userId="7a71e747-b122-47ea-b426-44ce2319c6d9" providerId="ADAL" clId="{B59EF993-394A-4AF1-B5E5-13391B9CD323}" dt="2019-03-15T15:46:44.240" v="82" actId="20577"/>
          <ac:spMkLst>
            <pc:docMk/>
            <pc:sldMk cId="2723463023" sldId="263"/>
            <ac:spMk id="3" creationId="{5E2FB856-35C8-480E-982D-D81440BCF5F9}"/>
          </ac:spMkLst>
        </pc:spChg>
      </pc:sldChg>
      <pc:sldChg chg="modSp">
        <pc:chgData name="Delbert Murphy" userId="7a71e747-b122-47ea-b426-44ce2319c6d9" providerId="ADAL" clId="{B59EF993-394A-4AF1-B5E5-13391B9CD323}" dt="2019-03-15T15:27:38.877" v="68" actId="1076"/>
        <pc:sldMkLst>
          <pc:docMk/>
          <pc:sldMk cId="1514938738" sldId="9953"/>
        </pc:sldMkLst>
        <pc:spChg chg="mod">
          <ac:chgData name="Delbert Murphy" userId="7a71e747-b122-47ea-b426-44ce2319c6d9" providerId="ADAL" clId="{B59EF993-394A-4AF1-B5E5-13391B9CD323}" dt="2019-03-15T15:27:38.877" v="68" actId="1076"/>
          <ac:spMkLst>
            <pc:docMk/>
            <pc:sldMk cId="1514938738" sldId="9953"/>
            <ac:spMk id="3" creationId="{5E2FB856-35C8-480E-982D-D81440BCF5F9}"/>
          </ac:spMkLst>
        </pc:spChg>
      </pc:sldChg>
    </pc:docChg>
  </pc:docChgLst>
  <pc:docChgLst>
    <pc:chgData name="Delbert Murphy" userId="7a71e747-b122-47ea-b426-44ce2319c6d9" providerId="ADAL" clId="{1D48F839-952B-4810-B3EE-C2C11DAB58A7}"/>
    <pc:docChg chg="custSel addSld delSld modSld sldOrd">
      <pc:chgData name="Delbert Murphy" userId="7a71e747-b122-47ea-b426-44ce2319c6d9" providerId="ADAL" clId="{1D48F839-952B-4810-B3EE-C2C11DAB58A7}" dt="2019-03-19T12:58:33.316" v="642" actId="20577"/>
      <pc:docMkLst>
        <pc:docMk/>
      </pc:docMkLst>
      <pc:sldChg chg="ord">
        <pc:chgData name="Delbert Murphy" userId="7a71e747-b122-47ea-b426-44ce2319c6d9" providerId="ADAL" clId="{1D48F839-952B-4810-B3EE-C2C11DAB58A7}" dt="2019-03-18T15:28:22.971" v="73"/>
        <pc:sldMkLst>
          <pc:docMk/>
          <pc:sldMk cId="2694685938" sldId="258"/>
        </pc:sldMkLst>
      </pc:sldChg>
      <pc:sldChg chg="modSp">
        <pc:chgData name="Delbert Murphy" userId="7a71e747-b122-47ea-b426-44ce2319c6d9" providerId="ADAL" clId="{1D48F839-952B-4810-B3EE-C2C11DAB58A7}" dt="2019-03-15T18:54:05.265" v="23" actId="20577"/>
        <pc:sldMkLst>
          <pc:docMk/>
          <pc:sldMk cId="2723463023" sldId="263"/>
        </pc:sldMkLst>
        <pc:spChg chg="mod">
          <ac:chgData name="Delbert Murphy" userId="7a71e747-b122-47ea-b426-44ce2319c6d9" providerId="ADAL" clId="{1D48F839-952B-4810-B3EE-C2C11DAB58A7}" dt="2019-03-15T18:54:05.265" v="23" actId="20577"/>
          <ac:spMkLst>
            <pc:docMk/>
            <pc:sldMk cId="2723463023" sldId="263"/>
            <ac:spMk id="3" creationId="{5E2FB856-35C8-480E-982D-D81440BCF5F9}"/>
          </ac:spMkLst>
        </pc:spChg>
      </pc:sldChg>
      <pc:sldChg chg="modSp">
        <pc:chgData name="Delbert Murphy" userId="7a71e747-b122-47ea-b426-44ce2319c6d9" providerId="ADAL" clId="{1D48F839-952B-4810-B3EE-C2C11DAB58A7}" dt="2019-03-19T12:58:33.316" v="642" actId="20577"/>
        <pc:sldMkLst>
          <pc:docMk/>
          <pc:sldMk cId="1379540730" sldId="264"/>
        </pc:sldMkLst>
        <pc:spChg chg="mod">
          <ac:chgData name="Delbert Murphy" userId="7a71e747-b122-47ea-b426-44ce2319c6d9" providerId="ADAL" clId="{1D48F839-952B-4810-B3EE-C2C11DAB58A7}" dt="2019-03-19T12:58:33.316" v="642" actId="20577"/>
          <ac:spMkLst>
            <pc:docMk/>
            <pc:sldMk cId="1379540730" sldId="264"/>
            <ac:spMk id="3" creationId="{7C2D8A43-0ABB-42EA-9106-E0B98AB0864B}"/>
          </ac:spMkLst>
        </pc:spChg>
      </pc:sldChg>
      <pc:sldChg chg="del">
        <pc:chgData name="Delbert Murphy" userId="7a71e747-b122-47ea-b426-44ce2319c6d9" providerId="ADAL" clId="{1D48F839-952B-4810-B3EE-C2C11DAB58A7}" dt="2019-03-15T19:49:20.113" v="65" actId="2696"/>
        <pc:sldMkLst>
          <pc:docMk/>
          <pc:sldMk cId="318884050" sldId="272"/>
        </pc:sldMkLst>
      </pc:sldChg>
      <pc:sldChg chg="del">
        <pc:chgData name="Delbert Murphy" userId="7a71e747-b122-47ea-b426-44ce2319c6d9" providerId="ADAL" clId="{1D48F839-952B-4810-B3EE-C2C11DAB58A7}" dt="2019-03-15T19:49:20.144" v="66" actId="2696"/>
        <pc:sldMkLst>
          <pc:docMk/>
          <pc:sldMk cId="1399078456" sldId="273"/>
        </pc:sldMkLst>
      </pc:sldChg>
      <pc:sldChg chg="del">
        <pc:chgData name="Delbert Murphy" userId="7a71e747-b122-47ea-b426-44ce2319c6d9" providerId="ADAL" clId="{1D48F839-952B-4810-B3EE-C2C11DAB58A7}" dt="2019-03-15T19:49:20.181" v="67" actId="2696"/>
        <pc:sldMkLst>
          <pc:docMk/>
          <pc:sldMk cId="2342401077" sldId="274"/>
        </pc:sldMkLst>
      </pc:sldChg>
      <pc:sldChg chg="del">
        <pc:chgData name="Delbert Murphy" userId="7a71e747-b122-47ea-b426-44ce2319c6d9" providerId="ADAL" clId="{1D48F839-952B-4810-B3EE-C2C11DAB58A7}" dt="2019-03-15T19:49:20.228" v="68" actId="2696"/>
        <pc:sldMkLst>
          <pc:docMk/>
          <pc:sldMk cId="2461577795" sldId="275"/>
        </pc:sldMkLst>
      </pc:sldChg>
      <pc:sldChg chg="del">
        <pc:chgData name="Delbert Murphy" userId="7a71e747-b122-47ea-b426-44ce2319c6d9" providerId="ADAL" clId="{1D48F839-952B-4810-B3EE-C2C11DAB58A7}" dt="2019-03-15T19:49:20.270" v="69" actId="2696"/>
        <pc:sldMkLst>
          <pc:docMk/>
          <pc:sldMk cId="268525740" sldId="276"/>
        </pc:sldMkLst>
      </pc:sldChg>
      <pc:sldChg chg="modSp">
        <pc:chgData name="Delbert Murphy" userId="7a71e747-b122-47ea-b426-44ce2319c6d9" providerId="ADAL" clId="{1D48F839-952B-4810-B3EE-C2C11DAB58A7}" dt="2019-03-18T16:12:00.649" v="603" actId="20577"/>
        <pc:sldMkLst>
          <pc:docMk/>
          <pc:sldMk cId="16389947" sldId="281"/>
        </pc:sldMkLst>
        <pc:spChg chg="mod">
          <ac:chgData name="Delbert Murphy" userId="7a71e747-b122-47ea-b426-44ce2319c6d9" providerId="ADAL" clId="{1D48F839-952B-4810-B3EE-C2C11DAB58A7}" dt="2019-03-18T16:12:00.649" v="603" actId="20577"/>
          <ac:spMkLst>
            <pc:docMk/>
            <pc:sldMk cId="16389947" sldId="281"/>
            <ac:spMk id="3" creationId="{EF15ECAB-3969-4B8A-AE02-7E0DDED390EC}"/>
          </ac:spMkLst>
        </pc:spChg>
      </pc:sldChg>
      <pc:sldChg chg="delSp add">
        <pc:chgData name="Delbert Murphy" userId="7a71e747-b122-47ea-b426-44ce2319c6d9" providerId="ADAL" clId="{1D48F839-952B-4810-B3EE-C2C11DAB58A7}" dt="2019-03-18T22:21:58.959" v="627" actId="478"/>
        <pc:sldMkLst>
          <pc:docMk/>
          <pc:sldMk cId="2023828151" sldId="296"/>
        </pc:sldMkLst>
        <pc:spChg chg="del">
          <ac:chgData name="Delbert Murphy" userId="7a71e747-b122-47ea-b426-44ce2319c6d9" providerId="ADAL" clId="{1D48F839-952B-4810-B3EE-C2C11DAB58A7}" dt="2019-03-18T22:21:58.959" v="627" actId="478"/>
          <ac:spMkLst>
            <pc:docMk/>
            <pc:sldMk cId="2023828151" sldId="296"/>
            <ac:spMk id="5" creationId="{B8B975ED-B523-49D7-9F93-E30559061544}"/>
          </ac:spMkLst>
        </pc:spChg>
      </pc:sldChg>
      <pc:sldChg chg="add ord">
        <pc:chgData name="Delbert Murphy" userId="7a71e747-b122-47ea-b426-44ce2319c6d9" providerId="ADAL" clId="{1D48F839-952B-4810-B3EE-C2C11DAB58A7}" dt="2019-03-18T16:08:10.112" v="551"/>
        <pc:sldMkLst>
          <pc:docMk/>
          <pc:sldMk cId="969150145" sldId="297"/>
        </pc:sldMkLst>
      </pc:sldChg>
      <pc:sldChg chg="addSp delSp modSp add">
        <pc:chgData name="Delbert Murphy" userId="7a71e747-b122-47ea-b426-44ce2319c6d9" providerId="ADAL" clId="{1D48F839-952B-4810-B3EE-C2C11DAB58A7}" dt="2019-03-18T16:16:14.945" v="626" actId="1076"/>
        <pc:sldMkLst>
          <pc:docMk/>
          <pc:sldMk cId="2902902351" sldId="303"/>
        </pc:sldMkLst>
        <pc:spChg chg="mod">
          <ac:chgData name="Delbert Murphy" userId="7a71e747-b122-47ea-b426-44ce2319c6d9" providerId="ADAL" clId="{1D48F839-952B-4810-B3EE-C2C11DAB58A7}" dt="2019-03-18T16:12:34.671" v="605" actId="1076"/>
          <ac:spMkLst>
            <pc:docMk/>
            <pc:sldMk cId="2902902351" sldId="303"/>
            <ac:spMk id="2" creationId="{BDAB8D07-9D46-4D5A-86C2-E97CF6330E77}"/>
          </ac:spMkLst>
        </pc:spChg>
        <pc:spChg chg="mod">
          <ac:chgData name="Delbert Murphy" userId="7a71e747-b122-47ea-b426-44ce2319c6d9" providerId="ADAL" clId="{1D48F839-952B-4810-B3EE-C2C11DAB58A7}" dt="2019-03-18T16:15:26.169" v="622" actId="14100"/>
          <ac:spMkLst>
            <pc:docMk/>
            <pc:sldMk cId="2902902351" sldId="303"/>
            <ac:spMk id="3" creationId="{CBA2FB17-181F-4C72-97CC-80C7341C7D7C}"/>
          </ac:spMkLst>
        </pc:spChg>
        <pc:spChg chg="add del">
          <ac:chgData name="Delbert Murphy" userId="7a71e747-b122-47ea-b426-44ce2319c6d9" providerId="ADAL" clId="{1D48F839-952B-4810-B3EE-C2C11DAB58A7}" dt="2019-03-18T16:15:20.605" v="621" actId="478"/>
          <ac:spMkLst>
            <pc:docMk/>
            <pc:sldMk cId="2902902351" sldId="303"/>
            <ac:spMk id="5" creationId="{35A3F3D6-DFF5-4F34-B359-94FEBDDE1F8B}"/>
          </ac:spMkLst>
        </pc:spChg>
        <pc:graphicFrameChg chg="add del mod modGraphic">
          <ac:chgData name="Delbert Murphy" userId="7a71e747-b122-47ea-b426-44ce2319c6d9" providerId="ADAL" clId="{1D48F839-952B-4810-B3EE-C2C11DAB58A7}" dt="2019-03-18T16:15:16.947" v="620" actId="478"/>
          <ac:graphicFrameMkLst>
            <pc:docMk/>
            <pc:sldMk cId="2902902351" sldId="303"/>
            <ac:graphicFrameMk id="4" creationId="{09934236-28DF-4768-9EF6-C315E5816DF7}"/>
          </ac:graphicFrameMkLst>
        </pc:graphicFrameChg>
        <pc:picChg chg="add mod">
          <ac:chgData name="Delbert Murphy" userId="7a71e747-b122-47ea-b426-44ce2319c6d9" providerId="ADAL" clId="{1D48F839-952B-4810-B3EE-C2C11DAB58A7}" dt="2019-03-18T16:16:14.945" v="626" actId="1076"/>
          <ac:picMkLst>
            <pc:docMk/>
            <pc:sldMk cId="2902902351" sldId="303"/>
            <ac:picMk id="6" creationId="{120E5C04-1455-4895-BE0B-B582796835BC}"/>
          </ac:picMkLst>
        </pc:picChg>
      </pc:sldChg>
      <pc:sldChg chg="del">
        <pc:chgData name="Delbert Murphy" userId="7a71e747-b122-47ea-b426-44ce2319c6d9" providerId="ADAL" clId="{1D48F839-952B-4810-B3EE-C2C11DAB58A7}" dt="2019-03-15T19:49:12.664" v="56" actId="2696"/>
        <pc:sldMkLst>
          <pc:docMk/>
          <pc:sldMk cId="1174418205" sldId="1934"/>
        </pc:sldMkLst>
      </pc:sldChg>
      <pc:sldChg chg="del">
        <pc:chgData name="Delbert Murphy" userId="7a71e747-b122-47ea-b426-44ce2319c6d9" providerId="ADAL" clId="{1D48F839-952B-4810-B3EE-C2C11DAB58A7}" dt="2019-03-15T19:49:13.265" v="60" actId="2696"/>
        <pc:sldMkLst>
          <pc:docMk/>
          <pc:sldMk cId="3967244272" sldId="2960"/>
        </pc:sldMkLst>
      </pc:sldChg>
      <pc:sldChg chg="del">
        <pc:chgData name="Delbert Murphy" userId="7a71e747-b122-47ea-b426-44ce2319c6d9" providerId="ADAL" clId="{1D48F839-952B-4810-B3EE-C2C11DAB58A7}" dt="2019-03-15T19:49:13.376" v="63" actId="2696"/>
        <pc:sldMkLst>
          <pc:docMk/>
          <pc:sldMk cId="1274669102" sldId="3115"/>
        </pc:sldMkLst>
      </pc:sldChg>
      <pc:sldChg chg="del">
        <pc:chgData name="Delbert Murphy" userId="7a71e747-b122-47ea-b426-44ce2319c6d9" providerId="ADAL" clId="{1D48F839-952B-4810-B3EE-C2C11DAB58A7}" dt="2019-03-15T19:49:13.336" v="62" actId="2696"/>
        <pc:sldMkLst>
          <pc:docMk/>
          <pc:sldMk cId="920873193" sldId="4531"/>
        </pc:sldMkLst>
      </pc:sldChg>
      <pc:sldChg chg="modSp del">
        <pc:chgData name="Delbert Murphy" userId="7a71e747-b122-47ea-b426-44ce2319c6d9" providerId="ADAL" clId="{1D48F839-952B-4810-B3EE-C2C11DAB58A7}" dt="2019-03-18T15:38:34.585" v="428" actId="2696"/>
        <pc:sldMkLst>
          <pc:docMk/>
          <pc:sldMk cId="173680502" sldId="8300"/>
        </pc:sldMkLst>
        <pc:spChg chg="mod">
          <ac:chgData name="Delbert Murphy" userId="7a71e747-b122-47ea-b426-44ce2319c6d9" providerId="ADAL" clId="{1D48F839-952B-4810-B3EE-C2C11DAB58A7}" dt="2019-03-15T19:49:04.083" v="55" actId="20577"/>
          <ac:spMkLst>
            <pc:docMk/>
            <pc:sldMk cId="173680502" sldId="8300"/>
            <ac:spMk id="2" creationId="{9A7C7ADF-5687-4666-B10A-6E1C8CA4C81E}"/>
          </ac:spMkLst>
        </pc:spChg>
      </pc:sldChg>
      <pc:sldChg chg="del">
        <pc:chgData name="Delbert Murphy" userId="7a71e747-b122-47ea-b426-44ce2319c6d9" providerId="ADAL" clId="{1D48F839-952B-4810-B3EE-C2C11DAB58A7}" dt="2019-03-15T19:49:12.902" v="57" actId="2696"/>
        <pc:sldMkLst>
          <pc:docMk/>
          <pc:sldMk cId="1794556244" sldId="9950"/>
        </pc:sldMkLst>
      </pc:sldChg>
      <pc:sldChg chg="del">
        <pc:chgData name="Delbert Murphy" userId="7a71e747-b122-47ea-b426-44ce2319c6d9" providerId="ADAL" clId="{1D48F839-952B-4810-B3EE-C2C11DAB58A7}" dt="2019-03-15T19:49:13.191" v="59" actId="2696"/>
        <pc:sldMkLst>
          <pc:docMk/>
          <pc:sldMk cId="3285248911" sldId="9951"/>
        </pc:sldMkLst>
      </pc:sldChg>
      <pc:sldChg chg="modSp">
        <pc:chgData name="Delbert Murphy" userId="7a71e747-b122-47ea-b426-44ce2319c6d9" providerId="ADAL" clId="{1D48F839-952B-4810-B3EE-C2C11DAB58A7}" dt="2019-03-18T15:38:20.866" v="427" actId="20577"/>
        <pc:sldMkLst>
          <pc:docMk/>
          <pc:sldMk cId="1514938738" sldId="9953"/>
        </pc:sldMkLst>
        <pc:spChg chg="mod">
          <ac:chgData name="Delbert Murphy" userId="7a71e747-b122-47ea-b426-44ce2319c6d9" providerId="ADAL" clId="{1D48F839-952B-4810-B3EE-C2C11DAB58A7}" dt="2019-03-18T15:38:20.866" v="427" actId="20577"/>
          <ac:spMkLst>
            <pc:docMk/>
            <pc:sldMk cId="1514938738" sldId="9953"/>
            <ac:spMk id="3" creationId="{5E2FB856-35C8-480E-982D-D81440BCF5F9}"/>
          </ac:spMkLst>
        </pc:spChg>
      </pc:sldChg>
      <pc:sldChg chg="del">
        <pc:chgData name="Delbert Murphy" userId="7a71e747-b122-47ea-b426-44ce2319c6d9" providerId="ADAL" clId="{1D48F839-952B-4810-B3EE-C2C11DAB58A7}" dt="2019-03-18T15:36:15.469" v="378" actId="2696"/>
        <pc:sldMkLst>
          <pc:docMk/>
          <pc:sldMk cId="3533153445" sldId="9954"/>
        </pc:sldMkLst>
      </pc:sldChg>
      <pc:sldChg chg="modSp add del">
        <pc:chgData name="Delbert Murphy" userId="7a71e747-b122-47ea-b426-44ce2319c6d9" providerId="ADAL" clId="{1D48F839-952B-4810-B3EE-C2C11DAB58A7}" dt="2019-03-18T15:38:44.253" v="448" actId="20577"/>
        <pc:sldMkLst>
          <pc:docMk/>
          <pc:sldMk cId="2733893840" sldId="9955"/>
        </pc:sldMkLst>
        <pc:spChg chg="mod">
          <ac:chgData name="Delbert Murphy" userId="7a71e747-b122-47ea-b426-44ce2319c6d9" providerId="ADAL" clId="{1D48F839-952B-4810-B3EE-C2C11DAB58A7}" dt="2019-03-18T15:38:44.253" v="448" actId="20577"/>
          <ac:spMkLst>
            <pc:docMk/>
            <pc:sldMk cId="2733893840" sldId="9955"/>
            <ac:spMk id="2" creationId="{00000000-0000-0000-0000-000000000000}"/>
          </ac:spMkLst>
        </pc:spChg>
      </pc:sldChg>
      <pc:sldChg chg="delSp modSp add">
        <pc:chgData name="Delbert Murphy" userId="7a71e747-b122-47ea-b426-44ce2319c6d9" providerId="ADAL" clId="{1D48F839-952B-4810-B3EE-C2C11DAB58A7}" dt="2019-03-18T15:38:53.933" v="468" actId="20577"/>
        <pc:sldMkLst>
          <pc:docMk/>
          <pc:sldMk cId="2157398461" sldId="9956"/>
        </pc:sldMkLst>
        <pc:spChg chg="mod">
          <ac:chgData name="Delbert Murphy" userId="7a71e747-b122-47ea-b426-44ce2319c6d9" providerId="ADAL" clId="{1D48F839-952B-4810-B3EE-C2C11DAB58A7}" dt="2019-03-18T15:38:53.933" v="468" actId="20577"/>
          <ac:spMkLst>
            <pc:docMk/>
            <pc:sldMk cId="2157398461" sldId="9956"/>
            <ac:spMk id="2" creationId="{00000000-0000-0000-0000-000000000000}"/>
          </ac:spMkLst>
        </pc:spChg>
        <pc:spChg chg="mod">
          <ac:chgData name="Delbert Murphy" userId="7a71e747-b122-47ea-b426-44ce2319c6d9" providerId="ADAL" clId="{1D48F839-952B-4810-B3EE-C2C11DAB58A7}" dt="2019-03-18T15:34:46.408" v="375" actId="20577"/>
          <ac:spMkLst>
            <pc:docMk/>
            <pc:sldMk cId="2157398461" sldId="9956"/>
            <ac:spMk id="3" creationId="{00000000-0000-0000-0000-000000000000}"/>
          </ac:spMkLst>
        </pc:spChg>
        <pc:grpChg chg="del">
          <ac:chgData name="Delbert Murphy" userId="7a71e747-b122-47ea-b426-44ce2319c6d9" providerId="ADAL" clId="{1D48F839-952B-4810-B3EE-C2C11DAB58A7}" dt="2019-03-18T15:28:51.925" v="98" actId="478"/>
          <ac:grpSpMkLst>
            <pc:docMk/>
            <pc:sldMk cId="2157398461" sldId="9956"/>
            <ac:grpSpMk id="5" creationId="{00000000-0000-0000-0000-000000000000}"/>
          </ac:grpSpMkLst>
        </pc:grpChg>
      </pc:sldChg>
      <pc:sldChg chg="modSp add ord">
        <pc:chgData name="Delbert Murphy" userId="7a71e747-b122-47ea-b426-44ce2319c6d9" providerId="ADAL" clId="{1D48F839-952B-4810-B3EE-C2C11DAB58A7}" dt="2019-03-18T15:38:07.378" v="402" actId="20577"/>
        <pc:sldMkLst>
          <pc:docMk/>
          <pc:sldMk cId="861785602" sldId="9957"/>
        </pc:sldMkLst>
        <pc:spChg chg="mod">
          <ac:chgData name="Delbert Murphy" userId="7a71e747-b122-47ea-b426-44ce2319c6d9" providerId="ADAL" clId="{1D48F839-952B-4810-B3EE-C2C11DAB58A7}" dt="2019-03-18T15:38:07.378" v="402" actId="20577"/>
          <ac:spMkLst>
            <pc:docMk/>
            <pc:sldMk cId="861785602" sldId="9957"/>
            <ac:spMk id="3" creationId="{5E2FB856-35C8-480E-982D-D81440BCF5F9}"/>
          </ac:spMkLst>
        </pc:spChg>
      </pc:sldChg>
      <pc:sldMasterChg chg="delSldLayout">
        <pc:chgData name="Delbert Murphy" userId="7a71e747-b122-47ea-b426-44ce2319c6d9" providerId="ADAL" clId="{1D48F839-952B-4810-B3EE-C2C11DAB58A7}" dt="2019-03-15T19:49:13.385" v="64" actId="2696"/>
        <pc:sldMasterMkLst>
          <pc:docMk/>
          <pc:sldMasterMk cId="1363924119" sldId="2147483665"/>
        </pc:sldMasterMkLst>
        <pc:sldLayoutChg chg="del">
          <pc:chgData name="Delbert Murphy" userId="7a71e747-b122-47ea-b426-44ce2319c6d9" providerId="ADAL" clId="{1D48F839-952B-4810-B3EE-C2C11DAB58A7}" dt="2019-03-15T19:49:12.904" v="58" actId="2696"/>
          <pc:sldLayoutMkLst>
            <pc:docMk/>
            <pc:sldMasterMk cId="1363924119" sldId="2147483665"/>
            <pc:sldLayoutMk cId="1175746299" sldId="2147483671"/>
          </pc:sldLayoutMkLst>
        </pc:sldLayoutChg>
        <pc:sldLayoutChg chg="del">
          <pc:chgData name="Delbert Murphy" userId="7a71e747-b122-47ea-b426-44ce2319c6d9" providerId="ADAL" clId="{1D48F839-952B-4810-B3EE-C2C11DAB58A7}" dt="2019-03-15T19:49:13.265" v="61" actId="2696"/>
          <pc:sldLayoutMkLst>
            <pc:docMk/>
            <pc:sldMasterMk cId="1363924119" sldId="2147483665"/>
            <pc:sldLayoutMk cId="1675484283" sldId="2147483672"/>
          </pc:sldLayoutMkLst>
        </pc:sldLayoutChg>
        <pc:sldLayoutChg chg="del">
          <pc:chgData name="Delbert Murphy" userId="7a71e747-b122-47ea-b426-44ce2319c6d9" providerId="ADAL" clId="{1D48F839-952B-4810-B3EE-C2C11DAB58A7}" dt="2019-03-15T19:49:13.385" v="64" actId="2696"/>
          <pc:sldLayoutMkLst>
            <pc:docMk/>
            <pc:sldMasterMk cId="1363924119" sldId="2147483665"/>
            <pc:sldLayoutMk cId="3151785039" sldId="2147483673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0T16:18:30.744" idx="6">
    <p:pos x="3412" y="2300"/>
    <p:text>[@Vivek Gupta], Hi Vivek, what does this VS icon means here.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B0577-4E0C-4998-86DA-B58DFB6C17BC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2EFCF-8B6D-4018-9F95-CBDEC69E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4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8C67A6-C0E7-47DF-97C2-CA9B11275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470E0-F101-4710-A121-DF6D0F7F257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810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F23E6A-3945-4101-B321-93EC5C297B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694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3/19/2019 8:57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433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8C67A6-C0E7-47DF-97C2-CA9B112753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10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998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Databricks, founded by the team that created Apache Spark – unified analytics platform that accelerates innovation by unifying data science, engineering &amp; business.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75% of the code committed to Apache Spark comes from Databricks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Unified Runtime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Create clusters in seconds, dynamically scale them up and down.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They’ve made enhancements to Spark engine to make it 10x faster than open source Spark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err="1"/>
              <a:t>Serverless</a:t>
            </a:r>
            <a:r>
              <a:rPr lang="en-US"/>
              <a:t>-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Auto-configured multi-user cluster,  Reliable sharing with fault isolation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Unified Collaboration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Overall – a simple &amp; collaborative environment that enables your entire team to use Spark &amp; interact with your data simultaneously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DE – Improve ETL performance, zero management clusters. Execute production code from within notebooks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DS - For data scientists, easy data exploration in notebooks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Business SME – interactive dashboards empower teams to create dynamic reports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Enterprise 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/>
              <a:t>Encryption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/>
              <a:t>Fine grained  Role-based access control (files, clusters, code, application, dashboard)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/>
              <a:t>Compliance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Rest APIs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DE </a:t>
            </a:r>
            <a:r>
              <a:rPr lang="mr-IN"/>
              <a:t>–</a:t>
            </a:r>
            <a:r>
              <a:rPr lang="en-US"/>
              <a:t> DBIO, SPARK,</a:t>
            </a:r>
            <a:r>
              <a:rPr lang="en-US" baseline="0"/>
              <a:t> API’s , JOBS</a:t>
            </a:r>
          </a:p>
          <a:p>
            <a:r>
              <a:rPr lang="en-US" baseline="0"/>
              <a:t>DS </a:t>
            </a:r>
            <a:r>
              <a:rPr lang="mr-IN" baseline="0"/>
              <a:t>–</a:t>
            </a:r>
            <a:r>
              <a:rPr lang="en-US" baseline="0"/>
              <a:t> Spark and </a:t>
            </a:r>
            <a:r>
              <a:rPr lang="en-US" baseline="0" err="1"/>
              <a:t>Serverless</a:t>
            </a:r>
            <a:r>
              <a:rPr lang="en-US" baseline="0"/>
              <a:t>, Interactive Data Science</a:t>
            </a:r>
          </a:p>
          <a:p>
            <a:r>
              <a:rPr lang="en-US" baseline="0"/>
              <a:t>Data Products - Everything</a:t>
            </a:r>
            <a:endParaRPr lang="en-US"/>
          </a:p>
          <a:p>
            <a:endParaRPr lang="en-US"/>
          </a:p>
          <a:p>
            <a:r>
              <a:rPr lang="en-US"/>
              <a:t>Creators of</a:t>
            </a:r>
            <a:r>
              <a:rPr lang="en-US" baseline="0"/>
              <a:t> Spark</a:t>
            </a:r>
          </a:p>
          <a:p>
            <a:r>
              <a:rPr lang="en-US" baseline="0"/>
              <a:t>Training People</a:t>
            </a:r>
          </a:p>
          <a:p>
            <a:r>
              <a:rPr lang="en-US" baseline="0"/>
              <a:t>Number of Customers</a:t>
            </a:r>
          </a:p>
          <a:p>
            <a:endParaRPr lang="en-US"/>
          </a:p>
          <a:p>
            <a:r>
              <a:rPr lang="en-US"/>
              <a:t>Ingest</a:t>
            </a:r>
          </a:p>
          <a:p>
            <a:endParaRPr lang="en-US"/>
          </a:p>
          <a:p>
            <a:r>
              <a:rPr lang="en-US"/>
              <a:t>Workflow</a:t>
            </a:r>
          </a:p>
          <a:p>
            <a:endParaRPr lang="en-US"/>
          </a:p>
          <a:p>
            <a:r>
              <a:rPr lang="en-US"/>
              <a:t>Schedule / Run / Monitor</a:t>
            </a:r>
          </a:p>
          <a:p>
            <a:endParaRPr lang="en-US"/>
          </a:p>
          <a:p>
            <a:r>
              <a:rPr lang="en-US"/>
              <a:t>Execute</a:t>
            </a:r>
          </a:p>
          <a:p>
            <a:endParaRPr lang="en-US"/>
          </a:p>
          <a:p>
            <a:r>
              <a:rPr lang="en-US"/>
              <a:t>Troubleshoot</a:t>
            </a:r>
          </a:p>
          <a:p>
            <a:endParaRPr lang="en-US"/>
          </a:p>
          <a:p>
            <a:r>
              <a:rPr lang="en-US"/>
              <a:t>Debug</a:t>
            </a:r>
          </a:p>
          <a:p>
            <a:endParaRPr lang="en-US"/>
          </a:p>
          <a:p>
            <a:r>
              <a:rPr lang="en-US"/>
              <a:t>Production</a:t>
            </a:r>
            <a:r>
              <a:rPr lang="en-US" baseline="0"/>
              <a:t> Jobs</a:t>
            </a:r>
          </a:p>
          <a:p>
            <a:r>
              <a:rPr lang="en-US" baseline="0"/>
              <a:t>---------</a:t>
            </a:r>
          </a:p>
          <a:p>
            <a:endParaRPr lang="en-US" baseline="0"/>
          </a:p>
          <a:p>
            <a:r>
              <a:rPr lang="en-US" baseline="0"/>
              <a:t>Ingest, ETL, Scheduling, Monitoring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64E82-B42A-F64E-B04D-3584A8518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90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2EFCF-8B6D-4018-9F95-CBDEC69E0F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47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CD5F8F-46C9-46A5-9E1B-00B0A72B40B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074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589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8805A0-45E3-4CC0-A515-BB2E864CD0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03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55B91-F2D3-4E81-97F6-CB91DBDA6B8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7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4AB1-F8A1-4649-95A3-310FA342B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FE0E3-C95C-43F7-B57A-B16A1C53D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94C70-DA2C-4D26-A790-8F7281CF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EA02-70FA-4BEC-8339-F2FCEA4D305A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2A9CD-7547-4A2D-ACA9-53A587A4F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76422-90B3-4474-A950-57E958CE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A4AE-CE4D-43B4-B66E-9584C5B0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71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2C03-BE1F-462F-9D01-A477A37E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51D08-DC4B-4DC6-BD5B-04C8BEA53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3469-EBEA-41F3-9026-78B5BB375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EA02-70FA-4BEC-8339-F2FCEA4D305A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91F61-5882-4B1A-83FD-00814F93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7F765-4A16-4AFD-9439-F6E94CE87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A4AE-CE4D-43B4-B66E-9584C5B0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0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5A9B1-D122-4DF8-A808-D6EF9C228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7D4ED-3FC9-476F-BECA-639AEE74C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BA4A8-20D7-435D-B33F-8822C3CB8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EA02-70FA-4BEC-8339-F2FCEA4D305A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DFDDF-E076-4EB2-8A1B-B3427EFD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C43D3-F0A6-4F13-A935-44222AAD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A4AE-CE4D-43B4-B66E-9584C5B0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9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833241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388831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769821"/>
            <a:ext cx="388831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376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2916 1.48148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02916 1.48148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3.125E-6 1.48148E-6 L 0.02916 1.48148E-6 " pathEditMode="relative" rAng="0" ptsTypes="AA">
                      <p:cBhvr>
                        <p:cTn dur="500" spd="-100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458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16933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63497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639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504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8664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11653523" cy="2184683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9121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033A-D1E3-4F6E-A2BA-38D1A53C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3ACD2-2186-4A79-A6E3-0435CB65F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9D4B0-8BFE-4572-9147-F4B331E11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EA02-70FA-4BEC-8339-F2FCEA4D305A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51DA9-0AAC-4C97-9885-A04E327B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FCD72-330D-4D36-BBFD-C3593770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A4AE-CE4D-43B4-B66E-9584C5B0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10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>
            <a:extLst/>
          </p:cNvPr>
          <p:cNvSpPr/>
          <p:nvPr userDrawn="1"/>
        </p:nvSpPr>
        <p:spPr bwMode="auto">
          <a:xfrm rot="16200000">
            <a:off x="11057392" y="-614543"/>
            <a:ext cx="718681" cy="2131884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1" name="Oval 10"/>
          <p:cNvSpPr/>
          <p:nvPr userDrawn="1"/>
        </p:nvSpPr>
        <p:spPr bwMode="auto">
          <a:xfrm>
            <a:off x="330201" y="6044561"/>
            <a:ext cx="428462" cy="428460"/>
          </a:xfrm>
          <a:prstGeom prst="ellipse">
            <a:avLst/>
          </a:prstGeom>
          <a:solidFill>
            <a:srgbClr val="F8F8F8"/>
          </a:solidFill>
          <a:ln w="28575" cap="flat" cmpd="sng" algn="ctr">
            <a:solidFill>
              <a:schemeClr val="accent5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 w="19050"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2000" b="0" i="0" u="none" strike="noStrike" kern="0" cap="none" spc="0" normalizeH="0" baseline="0" noProof="0">
              <a:ln w="19050">
                <a:noFill/>
              </a:ln>
              <a:solidFill>
                <a:schemeClr val="accent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33965"/>
          </a:xfrm>
        </p:spPr>
        <p:txBody>
          <a:bodyPr wrap="square">
            <a:spAutoFit/>
          </a:bodyPr>
          <a:lstStyle>
            <a:lvl1pPr marL="0" indent="0"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55657"/>
            <a:ext cx="3329638" cy="4062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01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8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68517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170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1936-17E0-4CFE-801D-35BC1FF26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01F7B-9993-4841-8376-9C8B62564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E572D-9937-4B44-A9D7-9BD5045B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7FE7-854E-46CE-9B38-36345BA2477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74E99-4D1B-4FC5-8673-C38639FB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D34D9-E904-4459-B337-30DB4F10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C631C-44AE-414D-91BA-7E567AA84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2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30274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5484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6070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blu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424784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ECAF6-01D1-4A07-92FE-B5395A1F59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963" y="1011238"/>
            <a:ext cx="11020425" cy="276999"/>
          </a:xfrm>
        </p:spPr>
        <p:txBody>
          <a:bodyPr/>
          <a:lstStyle>
            <a:lvl1pPr marL="0" indent="0" algn="ctr">
              <a:buNone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76A965-0A09-4509-A75F-D069922D66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21142" y="3029239"/>
            <a:ext cx="2743200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B225439-48A6-4564-B467-20E78B8EC8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69349" y="3029239"/>
            <a:ext cx="2743200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A540805-6117-4E52-B712-8A1B742727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6848" y="3029239"/>
            <a:ext cx="2743200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221CD37-8AA4-4A2C-B504-84E0358EAE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21142" y="3495840"/>
            <a:ext cx="27432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None/>
              <a:defRPr sz="1400">
                <a:solidFill>
                  <a:schemeClr val="accent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152B689-2031-40C0-855A-633825952C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69349" y="3495840"/>
            <a:ext cx="27432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None/>
              <a:defRPr sz="1400">
                <a:solidFill>
                  <a:schemeClr val="accent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6F48164-900E-456F-BEA4-C8EF3036E9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16848" y="3495840"/>
            <a:ext cx="27432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None/>
              <a:defRPr sz="1400">
                <a:solidFill>
                  <a:schemeClr val="accent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E2BA2E-AD1E-42AD-936A-B9C3A8FD276A}"/>
              </a:ext>
            </a:extLst>
          </p:cNvPr>
          <p:cNvCxnSpPr>
            <a:cxnSpLocks/>
          </p:cNvCxnSpPr>
          <p:nvPr userDrawn="1"/>
        </p:nvCxnSpPr>
        <p:spPr>
          <a:xfrm>
            <a:off x="8740508" y="3438297"/>
            <a:ext cx="1206873" cy="0"/>
          </a:xfrm>
          <a:prstGeom prst="line">
            <a:avLst/>
          </a:prstGeom>
          <a:ln w="12700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B20D98-186C-4CFC-B33D-38AB91A163D9}"/>
              </a:ext>
            </a:extLst>
          </p:cNvPr>
          <p:cNvCxnSpPr>
            <a:cxnSpLocks/>
          </p:cNvCxnSpPr>
          <p:nvPr userDrawn="1"/>
        </p:nvCxnSpPr>
        <p:spPr>
          <a:xfrm>
            <a:off x="5492563" y="3441028"/>
            <a:ext cx="1206873" cy="0"/>
          </a:xfrm>
          <a:prstGeom prst="line">
            <a:avLst/>
          </a:prstGeom>
          <a:ln w="12700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6DD518-08A3-4FFD-BD76-2F67DD5E5F4D}"/>
              </a:ext>
            </a:extLst>
          </p:cNvPr>
          <p:cNvCxnSpPr>
            <a:cxnSpLocks/>
          </p:cNvCxnSpPr>
          <p:nvPr userDrawn="1"/>
        </p:nvCxnSpPr>
        <p:spPr>
          <a:xfrm>
            <a:off x="2002904" y="3442310"/>
            <a:ext cx="1206873" cy="0"/>
          </a:xfrm>
          <a:prstGeom prst="line">
            <a:avLst/>
          </a:prstGeom>
          <a:ln w="12700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8080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rgbClr val="3F3F3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688794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4B1EF-7E0D-4F10-9BCA-9C8DFB2E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4CEF2-7DDF-405C-93B5-E54E5B0C6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16076-3261-4E5D-910B-754D8022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EA02-70FA-4BEC-8339-F2FCEA4D305A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D2AB6-8F7B-428F-946C-5CEED38B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32EAF-6F7B-45F5-9402-57B13ACC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A4AE-CE4D-43B4-B66E-9584C5B0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160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07778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/sub-titl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31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06630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4412676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6" y="471123"/>
            <a:ext cx="2507472" cy="5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6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69239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6" y="471123"/>
            <a:ext cx="2507472" cy="53721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586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269239" y="2084172"/>
            <a:ext cx="8964248" cy="358620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1644"/>
            <a:ext cx="8964185" cy="1795633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7276"/>
            <a:ext cx="8964185" cy="1793105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5" y="471124"/>
            <a:ext cx="2507472" cy="5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1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269239" y="2084172"/>
            <a:ext cx="8964248" cy="358620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1644"/>
            <a:ext cx="8964248" cy="359185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1"/>
            <a:ext cx="8964248" cy="1793105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2" descr="D:\Documents\Projects\2012 Projects\_Template-Templates\MS Visual ID\Artwork\MSFT_cornerstone_tiles\CornerStoneTile-Blank\screen\CS_Tile_Purp526_rgb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39" y="291069"/>
            <a:ext cx="1792850" cy="179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205331" y="470410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8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5"/>
          <a:stretch/>
        </p:blipFill>
        <p:spPr>
          <a:xfrm>
            <a:off x="-89263" y="0"/>
            <a:ext cx="12263239" cy="686434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2084172"/>
            <a:ext cx="7171399" cy="4124108"/>
          </a:xfrm>
          <a:prstGeom prst="rect">
            <a:avLst/>
          </a:prstGeom>
          <a:solidFill>
            <a:schemeClr val="accent6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2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302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8585" y="672251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1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 flipH="1">
            <a:off x="-1" y="0"/>
            <a:ext cx="12192001" cy="68580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3"/>
            <a:ext cx="7172955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2" descr="D:\Documents\Projects\2012 Projects\_Template-Templates\MS Visual ID\Artwork\MSFT_cornerstone_tiles\CornerStoneTile-Blank\screen\CS_Tile_Purp526_rgb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39" y="289512"/>
            <a:ext cx="1792850" cy="179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207200" y="470410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Online_ART\Recent Additions\_FY12 Microsoft Brand Photography_NA_only_no-exp\144 ppi RGB jpg\MSC12_Russell_00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5" y="0"/>
            <a:ext cx="121902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6276530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80390"/>
            <a:ext cx="6276530" cy="178999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5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EEB7-8597-46A9-86A5-0C52CC7C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56C8-4E75-4BA9-ACA4-CD53214A0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ADCD3-2C9E-4643-AEB9-C805B3576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D1222-1068-43BD-BE15-FE2E7CA93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EA02-70FA-4BEC-8339-F2FCEA4D305A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625A6-3DC9-446B-8536-06F4FF89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9FE63-FBB0-4568-BE7D-5313F12F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A4AE-CE4D-43B4-B66E-9584C5B0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364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Online_ART\Recent Additions\_FY12 Microsoft Brand Photography_NA_only_no-exp\144 ppi RGB jpg\MSC12_Russell_001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5" y="0"/>
            <a:ext cx="121902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3"/>
            <a:ext cx="6276530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80364"/>
            <a:ext cx="6276530" cy="178999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2" descr="D:\Documents\Projects\2012 Projects\_Template-Templates\MS Visual ID\Artwork\MSFT_cornerstone_tiles\CornerStoneTile-Blank\screen\CS_Tile_Purp526_rgb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39" y="289512"/>
            <a:ext cx="1792850" cy="179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50" y="6061422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5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Online_ART\Recent Additions\_FY12 Microsoft Brand Photography_NA_only_no-exp\144 ppi RGB jpg\MSC12_Chris_00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" t="1" b="-114"/>
          <a:stretch/>
        </p:blipFill>
        <p:spPr bwMode="auto">
          <a:xfrm flipH="1">
            <a:off x="-1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7683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20271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D:\Online_ART\Recent Additions\_FY12 Microsoft Brand Photography_NA_only_no-exp\144 ppi RGB jpg\MSC12_Chris_00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" t="1" b="-114"/>
          <a:stretch/>
        </p:blipFill>
        <p:spPr bwMode="auto">
          <a:xfrm flipH="1">
            <a:off x="-1" y="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2" descr="D:\Documents\Projects\2012 Projects\_Template-Templates\MS Visual ID\Artwork\MSFT_cornerstone_tiles\CornerStoneTile-Blank\screen\CS_Tile_Purp526_rgb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39" y="289512"/>
            <a:ext cx="1792850" cy="179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7683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20274" y="470410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3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1" y="1"/>
            <a:ext cx="12191377" cy="6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5378549" cy="4482760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2" y="2082468"/>
            <a:ext cx="5380106" cy="269136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2" y="4773828"/>
            <a:ext cx="5380106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4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1" y="1"/>
            <a:ext cx="12191377" cy="6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239" y="2084172"/>
            <a:ext cx="5378549" cy="4482760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D:\Documents\Projects\2012 Projects\_Template-Templates\MS Visual ID\Artwork\MSFT_cornerstone_tiles\CornerStoneTile-Blank\screen\CS_Tile_Lime382_rgb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39" y="291069"/>
            <a:ext cx="1792850" cy="179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2" y="2082468"/>
            <a:ext cx="5380106" cy="269136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2" y="4773828"/>
            <a:ext cx="5380106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20246" y="6061422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9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71" y="3"/>
            <a:ext cx="12190264" cy="685799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2084172"/>
            <a:ext cx="7171399" cy="2689656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2"/>
            <a:ext cx="7172955" cy="2689656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4773827"/>
            <a:ext cx="5380106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71" y="3"/>
            <a:ext cx="12190264" cy="6857996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gray">
          <a:xfrm>
            <a:off x="269239" y="2084172"/>
            <a:ext cx="7171399" cy="2689656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D:\Documents\Projects\2012 Projects\_Template-Templates\MS Visual ID\Artwork\MSFT_cornerstone_tiles\CornerStoneTile-Blank\screen\CS_Tile_Red185_rgb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39" y="291068"/>
            <a:ext cx="1792850" cy="179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4172"/>
            <a:ext cx="7172955" cy="2689655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4769656"/>
            <a:ext cx="5380106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20271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8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58" y="7783"/>
            <a:ext cx="12187284" cy="684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302" y="2084186"/>
            <a:ext cx="7171399" cy="4482746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2084172"/>
            <a:ext cx="7171399" cy="2689656"/>
          </a:xfrm>
          <a:noFill/>
        </p:spPr>
        <p:txBody>
          <a:bodyPr lIns="146304" tIns="91440" rIns="146304" bIns="91440" anchor="t" anchorCtr="0"/>
          <a:lstStyle>
            <a:lvl1pPr>
              <a:defRPr sz="6470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240" y="4772271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4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 for internal aud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58" y="7783"/>
            <a:ext cx="12187284" cy="684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 userDrawn="1"/>
        </p:nvSpPr>
        <p:spPr bwMode="gray">
          <a:xfrm>
            <a:off x="269302" y="1187644"/>
            <a:ext cx="7171399" cy="3586184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1186843"/>
            <a:ext cx="7171399" cy="1793882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239" y="2979167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2" descr="D:\Documents\Projects\2012 Projects\_Template-Templates\MS Visual ID\Artwork\MSFT_cornerstone_tiles\CornerStoneTile-Blank\screen\CS_Tile_Purp526_rgb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39" y="4773828"/>
            <a:ext cx="1792850" cy="179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220246" y="6061422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4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4756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DACB9-A119-42ED-92E8-B32EFDE1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277C8-0A6A-4EAB-90CB-BEE9E79A4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5172E-87F5-420A-B4B7-4A77DDDCE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13FDF-92B1-4295-9B90-362615E99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3CD39-404D-4E8D-BB5B-AB11B60A8B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C25967-C6C6-4E4D-BB78-F8512957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EA02-70FA-4BEC-8339-F2FCEA4D305A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640523-6382-41E3-9CE9-B859B0D0D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0957C1-3A4A-4396-A877-970C8AA3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A4AE-CE4D-43B4-B66E-9584C5B0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83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0679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9150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1718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4029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486024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54825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07421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211936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435669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544672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E96A-B03E-44AF-9659-3992E790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4A150-746C-4026-A914-4068E092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EA02-70FA-4BEC-8339-F2FCEA4D305A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B4750-D742-4968-BB88-DC12B7D65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B23EF-F93B-406F-AEC7-AF45F623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A4AE-CE4D-43B4-B66E-9584C5B0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46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430930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681585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82823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68974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180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42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496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478177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680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4" y="4309989"/>
            <a:ext cx="12188887" cy="2551127"/>
          </a:xfrm>
          <a:prstGeom prst="rect">
            <a:avLst/>
          </a:prstGeom>
          <a:solidFill>
            <a:srgbClr val="4D9ED7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395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2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395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4" y="3343393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395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624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1"/>
            <a:ext cx="9860610" cy="999313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7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4" y="4309989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3957"/>
            <a:endParaRPr lang="en-US" sz="1765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077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46CE6-710E-4C4C-A96D-E81C1621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EA02-70FA-4BEC-8339-F2FCEA4D305A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C83B6-67DA-473B-B954-083A4C8F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0CB0D-ECFE-4F90-8B7D-A42EA986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A4AE-CE4D-43B4-B66E-9584C5B0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292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5DDCC36-EAE9-439E-A2FA-C27510A9452D}" type="datetime1">
              <a:rPr lang="en-US" smtClean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3DA3C6C-05BD-49DB-AFF4-1147FA1DD5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850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GREY Non-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1" y="1191860"/>
            <a:ext cx="11541924" cy="1504696"/>
          </a:xfrm>
          <a:prstGeom prst="rect">
            <a:avLst/>
          </a:prstGeom>
        </p:spPr>
        <p:txBody>
          <a:bodyPr/>
          <a:lstStyle>
            <a:lvl1pPr>
              <a:defRPr lang="en-US" sz="3200" b="0" kern="4000" cap="none" spc="-100" baseline="0" dirty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  <a:lvl2pPr>
              <a:defRPr sz="16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28603"/>
            <a:ext cx="11290166" cy="5539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ED8391-71CF-4FD3-A093-40D26DE2D47C}" type="slidenum">
              <a:rPr lang="en-US">
                <a:solidFill>
                  <a:srgbClr val="00188F"/>
                </a:solidFill>
              </a:rPr>
              <a:pPr/>
              <a:t>‹#›</a:t>
            </a:fld>
            <a:endParaRPr lang="en-US">
              <a:solidFill>
                <a:srgbClr val="0018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8940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5" y="1217198"/>
            <a:ext cx="5498540" cy="1973318"/>
          </a:xfrm>
        </p:spPr>
        <p:txBody>
          <a:bodyPr wrap="square"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7038" y="2"/>
            <a:ext cx="6094962" cy="6858000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65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on icon below</a:t>
            </a:r>
            <a:br>
              <a:rPr lang="en-US" dirty="0"/>
            </a:br>
            <a:r>
              <a:rPr lang="en-US" dirty="0"/>
              <a:t>to insert a new photo</a:t>
            </a:r>
          </a:p>
        </p:txBody>
      </p:sp>
    </p:spTree>
    <p:extLst>
      <p:ext uri="{BB962C8B-B14F-4D97-AF65-F5344CB8AC3E}">
        <p14:creationId xmlns:p14="http://schemas.microsoft.com/office/powerpoint/2010/main" val="12009001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91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0498-261C-4A32-9372-2F25D4BE1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4D29-08C8-4954-BE16-977450764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F4FF1-9E4B-4975-9B25-41F17039B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4F13E-0FEB-465F-A9A8-FE57637E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EA02-70FA-4BEC-8339-F2FCEA4D305A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DD33E-4E2A-41B9-9BE6-E4041767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48F60-BA3D-4EC7-901C-FED3A3FE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A4AE-CE4D-43B4-B66E-9584C5B0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68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B629-8927-4CF3-9391-1DF54A6D5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D37AF-B3AA-46AC-93C7-74BDC171CC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80C9A-41A7-4D68-A6DD-89F14ED75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70301-BEF1-4EBA-A84D-97A60F72E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EA02-70FA-4BEC-8339-F2FCEA4D305A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68201-73AD-4364-9E66-BC956B4C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B4CDD-9CDB-4350-9D56-8822EF78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A4AE-CE4D-43B4-B66E-9584C5B0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6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9" Type="http://schemas.openxmlformats.org/officeDocument/2006/relationships/slideLayout" Target="../slideLayouts/slideLayout71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66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38" Type="http://schemas.openxmlformats.org/officeDocument/2006/relationships/slideLayout" Target="../slideLayouts/slideLayout70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37" Type="http://schemas.openxmlformats.org/officeDocument/2006/relationships/slideLayout" Target="../slideLayouts/slideLayout69.xml"/><Relationship Id="rId40" Type="http://schemas.openxmlformats.org/officeDocument/2006/relationships/slideLayout" Target="../slideLayouts/slideLayout72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36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CD44A-D7AC-4830-A6BC-370D30676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DAEDC-1B7B-469F-82EA-1EAC261A2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BF80D-E37D-45EE-B516-B02CFEC0D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4EA02-70FA-4BEC-8339-F2FCEA4D305A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23C52-04FE-4DBC-A38F-DBDD60ACB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0FD1A-1B8E-44A2-82C7-0D57EFE46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5A4AE-CE4D-43B4-B66E-9584C5B02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5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24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7794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21" r:id="rId36"/>
    <p:sldLayoutId id="2147483722" r:id="rId37"/>
    <p:sldLayoutId id="2147483723" r:id="rId38"/>
    <p:sldLayoutId id="2147483724" r:id="rId39"/>
    <p:sldLayoutId id="2147483725" r:id="rId4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svm.ip:8000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machine-learning/service/how-to-transform-data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service/how-to-enable-data-collection" TargetMode="External"/><Relationship Id="rId2" Type="http://schemas.openxmlformats.org/officeDocument/2006/relationships/hyperlink" Target="https://docs.microsoft.com/en-us/azure/machine-learning/service/how-to-enable-app-insight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bricks.com/_static/notebooks/getting-started/popvspricelr.html" TargetMode="External"/><Relationship Id="rId2" Type="http://schemas.openxmlformats.org/officeDocument/2006/relationships/hyperlink" Target="https://docs.azuredatabricks.net/_static/notebooks/getting-started/quickstartusingpyth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docs.azuredatabricks.net/_static/notebooks/mleap-model-export-demo-python.html" TargetMode="External"/><Relationship Id="rId4" Type="http://schemas.openxmlformats.org/officeDocument/2006/relationships/hyperlink" Target="https://github.com/delbert/azml/blob/master/ip21.db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.com/blog/2016/07/14/a-tale-of-three-apache-spark-apis-rdds-dataframes-and-dataset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mmlspark/" TargetMode="External"/><Relationship Id="rId2" Type="http://schemas.openxmlformats.org/officeDocument/2006/relationships/hyperlink" Target="http://aka.ms/spark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zure/azure-cosmosdb-spark#using-databricks-noteboo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ailab.microsoft.com/experiments/7d6b0652-51dc-440d-a12a-481f28525143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fk-demo.azurewebsites.net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customvision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translator/mt.aspx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gnitive-services/translator/custom-translator/overview" TargetMode="External"/><Relationship Id="rId2" Type="http://schemas.openxmlformats.org/officeDocument/2006/relationships/hyperlink" Target="https://portal.customtranslator.azure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text-analytics/" TargetMode="External"/><Relationship Id="rId2" Type="http://schemas.openxmlformats.org/officeDocument/2006/relationships/hyperlink" Target="https://www.bing.com/translator?ref=TThis&amp;&amp;text=&amp;from=&amp;to=e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aka.ms/tdsp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5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omments" Target="../comments/comment1.xml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tiff"/><Relationship Id="rId11" Type="http://schemas.openxmlformats.org/officeDocument/2006/relationships/image" Target="../media/image64.tiff"/><Relationship Id="rId5" Type="http://schemas.openxmlformats.org/officeDocument/2006/relationships/image" Target="../media/image58.tiff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delbert/az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service/concept-azure-machine-learning-architectur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D726-51A3-42AA-86A6-BB33AB865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836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Machine Learning in Azure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91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BB12-A87F-46AE-AB17-711C331FE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0830"/>
          </a:xfrm>
        </p:spPr>
        <p:txBody>
          <a:bodyPr>
            <a:normAutofit fontScale="90000"/>
          </a:bodyPr>
          <a:lstStyle/>
          <a:p>
            <a:r>
              <a:rPr lang="en-US" dirty="0"/>
              <a:t>Setting up Azure Machine Learning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D8A43-0ABB-42EA-9106-E0B98AB0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0831"/>
            <a:ext cx="10515600" cy="4351338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AzureML</a:t>
            </a:r>
            <a:r>
              <a:rPr lang="en-US" dirty="0"/>
              <a:t> workspace in Azure portal</a:t>
            </a:r>
          </a:p>
          <a:p>
            <a:pPr lvl="1"/>
            <a:r>
              <a:rPr lang="en-US" dirty="0"/>
              <a:t>Create Resource Group:  </a:t>
            </a:r>
            <a:r>
              <a:rPr lang="en-US" b="1" i="1" dirty="0"/>
              <a:t>initials</a:t>
            </a:r>
            <a:r>
              <a:rPr lang="en-US" dirty="0"/>
              <a:t> + </a:t>
            </a:r>
            <a:r>
              <a:rPr lang="en-US" dirty="0" err="1"/>
              <a:t>Mlws</a:t>
            </a:r>
            <a:endParaRPr lang="en-US" dirty="0"/>
          </a:p>
          <a:p>
            <a:pPr lvl="1"/>
            <a:r>
              <a:rPr lang="en-US" dirty="0"/>
              <a:t>Create Workspace:  initials + Workspace</a:t>
            </a:r>
          </a:p>
          <a:p>
            <a:r>
              <a:rPr lang="en-US" dirty="0"/>
              <a:t>Create DSVM (let’s all do Windows 2016) / </a:t>
            </a:r>
            <a:r>
              <a:rPr lang="en-US" dirty="0" err="1"/>
              <a:t>sku</a:t>
            </a:r>
            <a:r>
              <a:rPr lang="en-US" dirty="0"/>
              <a:t> = DS3_V2</a:t>
            </a:r>
          </a:p>
          <a:p>
            <a:pPr lvl="1"/>
            <a:r>
              <a:rPr lang="en-US" dirty="0"/>
              <a:t>Resource Group:  </a:t>
            </a:r>
            <a:r>
              <a:rPr lang="en-US" b="1" i="1" dirty="0"/>
              <a:t>initials</a:t>
            </a:r>
            <a:r>
              <a:rPr lang="en-US" dirty="0"/>
              <a:t> + </a:t>
            </a:r>
            <a:r>
              <a:rPr lang="en-US" dirty="0" err="1"/>
              <a:t>Mlws</a:t>
            </a:r>
            <a:endParaRPr lang="en-US" dirty="0"/>
          </a:p>
          <a:p>
            <a:pPr lvl="1"/>
            <a:r>
              <a:rPr lang="en-US" dirty="0"/>
              <a:t>VM:  </a:t>
            </a:r>
            <a:r>
              <a:rPr lang="en-US" b="1" i="1" dirty="0"/>
              <a:t>initials</a:t>
            </a:r>
            <a:r>
              <a:rPr lang="en-US" dirty="0"/>
              <a:t> + DSVM</a:t>
            </a:r>
          </a:p>
          <a:p>
            <a:pPr lvl="1"/>
            <a:r>
              <a:rPr lang="en-US" dirty="0"/>
              <a:t>After VM is created, create a DNS name:  </a:t>
            </a:r>
            <a:r>
              <a:rPr lang="en-US" b="1" i="1" dirty="0"/>
              <a:t>initials</a:t>
            </a:r>
            <a:r>
              <a:rPr lang="en-US" dirty="0"/>
              <a:t> + DSVM</a:t>
            </a:r>
          </a:p>
        </p:txBody>
      </p:sp>
    </p:spTree>
    <p:extLst>
      <p:ext uri="{BB962C8B-B14F-4D97-AF65-F5344CB8AC3E}">
        <p14:creationId xmlns:p14="http://schemas.microsoft.com/office/powerpoint/2010/main" val="1379540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Setting up Azure ML - DSVM /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ECAB-3969-4B8A-AE02-7E0DDED3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457"/>
            <a:ext cx="10515600" cy="47506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In </a:t>
            </a:r>
            <a:r>
              <a:rPr lang="en-US" dirty="0" err="1">
                <a:effectLst/>
              </a:rPr>
              <a:t>JupyterHub</a:t>
            </a:r>
            <a:r>
              <a:rPr lang="en-US" dirty="0">
                <a:effectLst/>
              </a:rPr>
              <a:t> (</a:t>
            </a:r>
            <a:r>
              <a:rPr lang="en-US" dirty="0">
                <a:effectLst/>
                <a:hlinkClick r:id="rId2"/>
              </a:rPr>
              <a:t>https://dsvm.ip:8000</a:t>
            </a:r>
            <a:r>
              <a:rPr lang="en-US" dirty="0">
                <a:effectLst/>
              </a:rPr>
              <a:t>)  / terminal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cd notebooks 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git clone https://github.com/Azure/MachineLearningNotebooks.git 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cd ... 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/data/anaconda/bin/</a:t>
            </a:r>
            <a:r>
              <a:rPr lang="en-US" sz="2000" dirty="0" err="1">
                <a:effectLst/>
              </a:rPr>
              <a:t>conda</a:t>
            </a:r>
            <a:r>
              <a:rPr lang="en-US" sz="2000" dirty="0">
                <a:effectLst/>
              </a:rPr>
              <a:t> create -y -n </a:t>
            </a:r>
            <a:r>
              <a:rPr lang="en-US" sz="2000" dirty="0" err="1">
                <a:effectLst/>
              </a:rPr>
              <a:t>aml</a:t>
            </a:r>
            <a:r>
              <a:rPr lang="en-US" sz="2000" dirty="0">
                <a:effectLst/>
              </a:rPr>
              <a:t> Python=3.6 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source /data/anaconda/bin/activate </a:t>
            </a:r>
            <a:r>
              <a:rPr lang="en-US" sz="2000" dirty="0" err="1">
                <a:effectLst/>
              </a:rPr>
              <a:t>aml</a:t>
            </a:r>
            <a:r>
              <a:rPr lang="en-US" sz="2000" dirty="0">
                <a:effectLst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pip install </a:t>
            </a:r>
            <a:r>
              <a:rPr lang="en-US" sz="2000" dirty="0" err="1">
                <a:effectLst/>
              </a:rPr>
              <a:t>azureml-sdk</a:t>
            </a:r>
            <a:r>
              <a:rPr lang="en-US" sz="2000" dirty="0">
                <a:effectLst/>
              </a:rPr>
              <a:t>[</a:t>
            </a:r>
            <a:r>
              <a:rPr lang="en-US" sz="2000" dirty="0" err="1">
                <a:effectLst/>
              </a:rPr>
              <a:t>automl</a:t>
            </a:r>
            <a:r>
              <a:rPr lang="en-US" sz="2000" dirty="0">
                <a:effectLst/>
              </a:rPr>
              <a:t>] </a:t>
            </a:r>
            <a:r>
              <a:rPr lang="en-US" sz="2000" dirty="0" err="1">
                <a:effectLst/>
              </a:rPr>
              <a:t>ipykernel</a:t>
            </a:r>
            <a:r>
              <a:rPr lang="en-US" sz="2000" dirty="0">
                <a:effectLst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/data/anaconda/bin/</a:t>
            </a:r>
            <a:r>
              <a:rPr lang="en-US" sz="2000" dirty="0" err="1">
                <a:effectLst/>
              </a:rPr>
              <a:t>conda</a:t>
            </a:r>
            <a:r>
              <a:rPr lang="en-US" sz="2000" dirty="0">
                <a:effectLst/>
              </a:rPr>
              <a:t> install -y </a:t>
            </a:r>
            <a:r>
              <a:rPr lang="en-US" sz="2000" dirty="0" err="1">
                <a:effectLst/>
              </a:rPr>
              <a:t>cython</a:t>
            </a:r>
            <a:r>
              <a:rPr lang="en-US" sz="2000" dirty="0">
                <a:effectLst/>
              </a:rPr>
              <a:t> matplotlib pandas 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pip install </a:t>
            </a:r>
            <a:r>
              <a:rPr lang="en-US" sz="2000" dirty="0" err="1">
                <a:effectLst/>
              </a:rPr>
              <a:t>azureml</a:t>
            </a:r>
            <a:r>
              <a:rPr lang="en-US" sz="2000" dirty="0">
                <a:effectLst/>
              </a:rPr>
              <a:t>-widgets 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python -m </a:t>
            </a:r>
            <a:r>
              <a:rPr lang="en-US" sz="2000" dirty="0" err="1">
                <a:effectLst/>
              </a:rPr>
              <a:t>ipykernel</a:t>
            </a:r>
            <a:r>
              <a:rPr lang="en-US" sz="2000" dirty="0">
                <a:effectLst/>
              </a:rPr>
              <a:t> install --user --name </a:t>
            </a:r>
            <a:r>
              <a:rPr lang="en-US" sz="2000" dirty="0" err="1">
                <a:effectLst/>
              </a:rPr>
              <a:t>aml</a:t>
            </a:r>
            <a:r>
              <a:rPr lang="en-US" sz="2000" dirty="0">
                <a:effectLst/>
              </a:rPr>
              <a:t> --display-name </a:t>
            </a:r>
            <a:r>
              <a:rPr lang="en-US" sz="2000" dirty="0" err="1">
                <a:effectLst/>
              </a:rPr>
              <a:t>aml</a:t>
            </a:r>
            <a:r>
              <a:rPr lang="en-US" sz="2000" dirty="0">
                <a:effectLst/>
              </a:rPr>
              <a:t> </a:t>
            </a:r>
          </a:p>
          <a:p>
            <a:pPr marL="0" indent="0">
              <a:buNone/>
            </a:pPr>
            <a:endParaRPr lang="en-US" sz="2000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switch </a:t>
            </a:r>
            <a:r>
              <a:rPr lang="en-US" dirty="0" err="1"/>
              <a:t>J</a:t>
            </a:r>
            <a:r>
              <a:rPr lang="en-US" dirty="0" err="1">
                <a:effectLst/>
              </a:rPr>
              <a:t>upyterHub</a:t>
            </a:r>
            <a:r>
              <a:rPr lang="en-US" dirty="0">
                <a:effectLst/>
              </a:rPr>
              <a:t> kernel to </a:t>
            </a:r>
            <a:r>
              <a:rPr lang="en-US" dirty="0" err="1">
                <a:effectLst/>
              </a:rPr>
              <a:t>aml</a:t>
            </a:r>
            <a:r>
              <a:rPr lang="en-US" dirty="0">
                <a:effectLst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92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Setting up Azure ML - DSVM </a:t>
            </a:r>
            <a:r>
              <a:rPr lang="en-US"/>
              <a:t>/ Windows 2016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ECAB-3969-4B8A-AE02-7E0DDED3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457"/>
            <a:ext cx="10515600" cy="52890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In </a:t>
            </a:r>
            <a:r>
              <a:rPr lang="en-US" dirty="0"/>
              <a:t>CMD prompt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sz="2000" dirty="0"/>
              <a:t>cd notebooks </a:t>
            </a:r>
          </a:p>
          <a:p>
            <a:pPr marL="0" indent="0">
              <a:buNone/>
            </a:pPr>
            <a:r>
              <a:rPr lang="en-US" sz="2000" dirty="0"/>
              <a:t>git clone https://github.com/Azure/MachineLearningNotebooks.git </a:t>
            </a:r>
          </a:p>
          <a:p>
            <a:pPr marL="0" indent="0">
              <a:buNone/>
            </a:pPr>
            <a:r>
              <a:rPr lang="en-US" sz="2000" dirty="0"/>
              <a:t>cd ..</a:t>
            </a:r>
            <a:endParaRPr lang="en-US" sz="2000" dirty="0">
              <a:effectLst/>
            </a:endParaRPr>
          </a:p>
          <a:p>
            <a:pPr marL="0" indent="0">
              <a:buNone/>
            </a:pPr>
            <a:r>
              <a:rPr lang="en-US" sz="2000" dirty="0" err="1">
                <a:effectLst/>
              </a:rPr>
              <a:t>conda</a:t>
            </a:r>
            <a:r>
              <a:rPr lang="en-US" sz="2000" dirty="0">
                <a:effectLst/>
              </a:rPr>
              <a:t> create -y -n </a:t>
            </a:r>
            <a:r>
              <a:rPr lang="en-US" sz="2000" dirty="0" err="1">
                <a:effectLst/>
              </a:rPr>
              <a:t>aml</a:t>
            </a:r>
            <a:r>
              <a:rPr lang="en-US" sz="2000" dirty="0">
                <a:effectLst/>
              </a:rPr>
              <a:t> Python=3.6 </a:t>
            </a:r>
          </a:p>
          <a:p>
            <a:pPr marL="0" indent="0">
              <a:buNone/>
            </a:pPr>
            <a:r>
              <a:rPr lang="en-US" sz="2000" dirty="0" err="1"/>
              <a:t>c</a:t>
            </a:r>
            <a:r>
              <a:rPr lang="en-US" sz="2000" dirty="0" err="1">
                <a:effectLst/>
              </a:rPr>
              <a:t>onda</a:t>
            </a:r>
            <a:r>
              <a:rPr lang="en-US" sz="2000" dirty="0">
                <a:effectLst/>
              </a:rPr>
              <a:t> activate </a:t>
            </a:r>
            <a:r>
              <a:rPr lang="en-US" sz="2000" dirty="0" err="1">
                <a:effectLst/>
              </a:rPr>
              <a:t>aml</a:t>
            </a:r>
            <a:r>
              <a:rPr lang="en-US" sz="2000" dirty="0">
                <a:effectLst/>
              </a:rPr>
              <a:t> </a:t>
            </a:r>
          </a:p>
          <a:p>
            <a:pPr marL="0" indent="0">
              <a:buNone/>
            </a:pPr>
            <a:r>
              <a:rPr lang="en-US" sz="2000" dirty="0" err="1"/>
              <a:t>conda</a:t>
            </a:r>
            <a:r>
              <a:rPr lang="en-US" sz="2000" dirty="0"/>
              <a:t> install -y </a:t>
            </a:r>
            <a:r>
              <a:rPr lang="en-US" sz="2000" dirty="0" err="1"/>
              <a:t>cython</a:t>
            </a:r>
            <a:r>
              <a:rPr lang="en-US" sz="2000" dirty="0"/>
              <a:t> matplotlib pandas </a:t>
            </a:r>
            <a:endParaRPr lang="en-US" sz="2000" dirty="0">
              <a:effectLst/>
            </a:endParaRPr>
          </a:p>
          <a:p>
            <a:pPr marL="0" indent="0">
              <a:buNone/>
            </a:pPr>
            <a:r>
              <a:rPr lang="en-US" sz="2000" dirty="0">
                <a:effectLst/>
              </a:rPr>
              <a:t>pip install </a:t>
            </a:r>
            <a:r>
              <a:rPr lang="en-US" sz="2000" dirty="0" err="1">
                <a:effectLst/>
              </a:rPr>
              <a:t>azureml-sdk</a:t>
            </a:r>
            <a:r>
              <a:rPr lang="en-US" sz="2000" dirty="0">
                <a:effectLst/>
              </a:rPr>
              <a:t>[</a:t>
            </a:r>
            <a:r>
              <a:rPr lang="en-US" sz="2000" dirty="0" err="1">
                <a:effectLst/>
              </a:rPr>
              <a:t>automl</a:t>
            </a:r>
            <a:r>
              <a:rPr lang="en-US" sz="2000" dirty="0">
                <a:effectLst/>
              </a:rPr>
              <a:t>] </a:t>
            </a:r>
            <a:r>
              <a:rPr lang="en-US" sz="2000" dirty="0" err="1">
                <a:effectLst/>
              </a:rPr>
              <a:t>ipykernel</a:t>
            </a:r>
            <a:r>
              <a:rPr lang="en-US" sz="2000" dirty="0">
                <a:effectLst/>
              </a:rPr>
              <a:t> </a:t>
            </a:r>
          </a:p>
          <a:p>
            <a:pPr marL="0" indent="0">
              <a:buNone/>
            </a:pPr>
            <a:r>
              <a:rPr lang="en-US" sz="2000" dirty="0"/>
              <a:t>pip install </a:t>
            </a:r>
            <a:r>
              <a:rPr lang="en-US" sz="2000" dirty="0" err="1"/>
              <a:t>azureml</a:t>
            </a:r>
            <a:r>
              <a:rPr lang="en-US" sz="2000" dirty="0"/>
              <a:t>-widgets </a:t>
            </a:r>
            <a:endParaRPr lang="en-US" sz="2000" dirty="0">
              <a:effectLst/>
            </a:endParaRPr>
          </a:p>
          <a:p>
            <a:pPr marL="0" indent="0">
              <a:buNone/>
            </a:pPr>
            <a:r>
              <a:rPr lang="en-US" sz="2000" dirty="0">
                <a:effectLst/>
              </a:rPr>
              <a:t>python -m </a:t>
            </a:r>
            <a:r>
              <a:rPr lang="en-US" sz="2000" dirty="0" err="1">
                <a:effectLst/>
              </a:rPr>
              <a:t>ipykernel</a:t>
            </a:r>
            <a:r>
              <a:rPr lang="en-US" sz="2000" dirty="0">
                <a:effectLst/>
              </a:rPr>
              <a:t> install --user --name </a:t>
            </a:r>
            <a:r>
              <a:rPr lang="en-US" sz="2000" dirty="0" err="1">
                <a:effectLst/>
              </a:rPr>
              <a:t>aml</a:t>
            </a:r>
            <a:r>
              <a:rPr lang="en-US" sz="2000" dirty="0">
                <a:effectLst/>
              </a:rPr>
              <a:t> --display-name </a:t>
            </a:r>
            <a:r>
              <a:rPr lang="en-US" sz="2000" dirty="0" err="1">
                <a:effectLst/>
              </a:rPr>
              <a:t>aml</a:t>
            </a:r>
            <a:r>
              <a:rPr lang="en-US" sz="2000" dirty="0">
                <a:effectLst/>
              </a:rPr>
              <a:t> </a:t>
            </a:r>
          </a:p>
          <a:p>
            <a:pPr marL="0" indent="0">
              <a:buNone/>
            </a:pPr>
            <a:endParaRPr lang="en-US" sz="2000" dirty="0">
              <a:effectLst/>
            </a:endParaRPr>
          </a:p>
          <a:p>
            <a:pPr marL="0" indent="0">
              <a:buNone/>
            </a:pPr>
            <a:r>
              <a:rPr lang="en-US" dirty="0"/>
              <a:t>start </a:t>
            </a:r>
            <a:r>
              <a:rPr lang="en-US" dirty="0" err="1"/>
              <a:t>JupyterLab</a:t>
            </a:r>
            <a:r>
              <a:rPr lang="en-US" dirty="0"/>
              <a:t> notebooks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switch </a:t>
            </a:r>
            <a:r>
              <a:rPr lang="en-US" dirty="0" err="1"/>
              <a:t>J</a:t>
            </a:r>
            <a:r>
              <a:rPr lang="en-US" dirty="0" err="1">
                <a:effectLst/>
              </a:rPr>
              <a:t>upyterLab</a:t>
            </a:r>
            <a:r>
              <a:rPr lang="en-US" dirty="0">
                <a:effectLst/>
              </a:rPr>
              <a:t> kernel to </a:t>
            </a:r>
            <a:r>
              <a:rPr lang="en-US" dirty="0" err="1">
                <a:effectLst/>
              </a:rPr>
              <a:t>aml</a:t>
            </a:r>
            <a:r>
              <a:rPr lang="en-US" dirty="0">
                <a:effectLst/>
              </a:rPr>
              <a:t> when prompted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3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ML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ECAB-3969-4B8A-AE02-7E0DDED3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378"/>
            <a:ext cx="10515600" cy="624836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effectLst/>
              </a:rPr>
              <a:t>Configure</a:t>
            </a:r>
          </a:p>
          <a:p>
            <a:pPr lvl="1"/>
            <a:r>
              <a:rPr lang="en-US" dirty="0">
                <a:effectLst/>
              </a:rPr>
              <a:t>Open </a:t>
            </a:r>
            <a:r>
              <a:rPr lang="en-US" dirty="0" err="1">
                <a:effectLst/>
              </a:rPr>
              <a:t>configure.ipnb</a:t>
            </a:r>
            <a:r>
              <a:rPr lang="en-US" dirty="0">
                <a:effectLst/>
              </a:rPr>
              <a:t> </a:t>
            </a:r>
            <a:r>
              <a:rPr lang="en-US" dirty="0"/>
              <a:t>-</a:t>
            </a:r>
            <a:r>
              <a:rPr lang="en-US" dirty="0">
                <a:effectLst/>
              </a:rPr>
              <a:t> set kernel to </a:t>
            </a:r>
            <a:r>
              <a:rPr lang="en-US" dirty="0" err="1">
                <a:effectLst/>
              </a:rPr>
              <a:t>aml</a:t>
            </a:r>
            <a:r>
              <a:rPr lang="en-US" dirty="0">
                <a:effectLst/>
              </a:rPr>
              <a:t> (</a:t>
            </a:r>
            <a:r>
              <a:rPr lang="en-US" dirty="0">
                <a:solidFill>
                  <a:srgbClr val="FF0000"/>
                </a:solidFill>
                <a:effectLst/>
              </a:rPr>
              <a:t>+ quick intro to notebooks</a:t>
            </a:r>
            <a:r>
              <a:rPr lang="en-US" dirty="0">
                <a:effectLst/>
              </a:rPr>
              <a:t>)</a:t>
            </a:r>
          </a:p>
          <a:p>
            <a:pPr lvl="2"/>
            <a:r>
              <a:rPr lang="en-US" dirty="0">
                <a:effectLst/>
              </a:rPr>
              <a:t>Check version number, cell [1]</a:t>
            </a:r>
          </a:p>
          <a:p>
            <a:pPr lvl="2"/>
            <a:r>
              <a:rPr lang="en-US" dirty="0"/>
              <a:t>Set parameters from </a:t>
            </a:r>
            <a:r>
              <a:rPr lang="en-US" dirty="0" err="1"/>
              <a:t>AzureML</a:t>
            </a:r>
            <a:r>
              <a:rPr lang="en-US" dirty="0"/>
              <a:t> workspace, cell [2]</a:t>
            </a:r>
          </a:p>
          <a:p>
            <a:pPr lvl="2"/>
            <a:r>
              <a:rPr lang="en-US" dirty="0">
                <a:effectLst/>
              </a:rPr>
              <a:t>Save config file, cell [3]</a:t>
            </a:r>
          </a:p>
          <a:p>
            <a:r>
              <a:rPr lang="en-US" dirty="0"/>
              <a:t>Data Prep</a:t>
            </a:r>
          </a:p>
          <a:p>
            <a:pPr lvl="1"/>
            <a:r>
              <a:rPr lang="en-US" dirty="0"/>
              <a:t>Open tutorials/regression-part1-data-prep.ipnb - set kernel to </a:t>
            </a:r>
            <a:r>
              <a:rPr lang="en-US" dirty="0" err="1"/>
              <a:t>aml</a:t>
            </a:r>
            <a:endParaRPr lang="en-US" dirty="0"/>
          </a:p>
          <a:p>
            <a:pPr lvl="2"/>
            <a:r>
              <a:rPr lang="en-US" dirty="0">
                <a:effectLst/>
              </a:rPr>
              <a:t>For each cell</a:t>
            </a:r>
          </a:p>
          <a:p>
            <a:pPr lvl="3"/>
            <a:r>
              <a:rPr lang="en-US" dirty="0"/>
              <a:t>Read over the description and code</a:t>
            </a:r>
          </a:p>
          <a:p>
            <a:pPr lvl="3"/>
            <a:r>
              <a:rPr lang="en-US" dirty="0">
                <a:effectLst/>
              </a:rPr>
              <a:t>Execute the cell</a:t>
            </a:r>
          </a:p>
          <a:p>
            <a:pPr lvl="2"/>
            <a:r>
              <a:rPr lang="en-US" dirty="0">
                <a:effectLst/>
              </a:rPr>
              <a:t>Check out:  transforming dates by example</a:t>
            </a:r>
          </a:p>
          <a:p>
            <a:pPr lvl="2"/>
            <a:r>
              <a:rPr lang="en-US" dirty="0">
                <a:effectLst/>
              </a:rPr>
              <a:t>Check out:  each transformation is saved as a step in a transformation pipeline</a:t>
            </a:r>
          </a:p>
          <a:p>
            <a:r>
              <a:rPr lang="en-US" dirty="0"/>
              <a:t>Model Training - </a:t>
            </a:r>
            <a:r>
              <a:rPr lang="en-US" dirty="0" err="1"/>
              <a:t>AutoML</a:t>
            </a:r>
            <a:endParaRPr lang="en-US" dirty="0"/>
          </a:p>
          <a:p>
            <a:pPr lvl="1"/>
            <a:r>
              <a:rPr lang="en-US" dirty="0"/>
              <a:t>Open tutorials/regression-part2-automatedml.ipnb - set kernel to </a:t>
            </a:r>
            <a:r>
              <a:rPr lang="en-US" dirty="0" err="1"/>
              <a:t>aml</a:t>
            </a:r>
            <a:endParaRPr lang="en-US" dirty="0"/>
          </a:p>
          <a:p>
            <a:pPr lvl="2"/>
            <a:r>
              <a:rPr lang="en-US" dirty="0">
                <a:effectLst/>
              </a:rPr>
              <a:t>For each cell</a:t>
            </a:r>
          </a:p>
          <a:p>
            <a:pPr lvl="3"/>
            <a:r>
              <a:rPr lang="en-US" dirty="0"/>
              <a:t>Read over the description and code</a:t>
            </a:r>
          </a:p>
          <a:p>
            <a:pPr lvl="3"/>
            <a:r>
              <a:rPr lang="en-US" dirty="0"/>
              <a:t>Execute the cell</a:t>
            </a:r>
          </a:p>
          <a:p>
            <a:pPr lvl="2"/>
            <a:r>
              <a:rPr lang="en-US" dirty="0"/>
              <a:t>Walk through Azure portal Azure ML service Workspace</a:t>
            </a:r>
          </a:p>
          <a:p>
            <a:pPr lvl="3"/>
            <a:r>
              <a:rPr lang="en-US" dirty="0"/>
              <a:t>Check out:  Experiments, the </a:t>
            </a:r>
            <a:r>
              <a:rPr lang="en-US" dirty="0" err="1"/>
              <a:t>AutoML</a:t>
            </a:r>
            <a:r>
              <a:rPr lang="en-US" dirty="0"/>
              <a:t> run, </a:t>
            </a:r>
            <a:r>
              <a:rPr lang="en-US" dirty="0" err="1"/>
              <a:t>etc</a:t>
            </a:r>
            <a:endParaRPr lang="en-US" dirty="0"/>
          </a:p>
          <a:p>
            <a:pPr lvl="3"/>
            <a:r>
              <a:rPr lang="en-US" dirty="0"/>
              <a:t>Check out the next slide, on how </a:t>
            </a:r>
            <a:r>
              <a:rPr lang="en-US" dirty="0" err="1"/>
              <a:t>AutoML</a:t>
            </a:r>
            <a:r>
              <a:rPr lang="en-US" dirty="0"/>
              <a:t> works</a:t>
            </a:r>
          </a:p>
          <a:p>
            <a:pPr lvl="2"/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43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How </a:t>
            </a:r>
            <a:r>
              <a:rPr lang="en-US" dirty="0" err="1"/>
              <a:t>AutoML</a:t>
            </a:r>
            <a:r>
              <a:rPr lang="en-US" dirty="0"/>
              <a:t> works</a:t>
            </a:r>
          </a:p>
        </p:txBody>
      </p:sp>
      <p:pic>
        <p:nvPicPr>
          <p:cNvPr id="2050" name="Picture 2" descr="https://docs.microsoft.com/en-us/azure/machine-learning/service/media/how-to-automated-ml/automated-machine-learning.png#lightbox">
            <a:extLst>
              <a:ext uri="{FF2B5EF4-FFF2-40B4-BE49-F238E27FC236}">
                <a16:creationId xmlns:a16="http://schemas.microsoft.com/office/drawing/2014/main" id="{4A95E409-B0BA-4B69-899B-16DDF705C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374659"/>
            <a:ext cx="112204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5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FB9F-A8F2-44FC-B8D3-2D7B2004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373-6BCF-4034-90D9-4E3813879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Fix for plot in regression-2:</a:t>
            </a:r>
          </a:p>
          <a:p>
            <a:pPr marL="0" indent="0">
              <a:buNone/>
            </a:pPr>
            <a:r>
              <a:rPr lang="en-US" dirty="0"/>
              <a:t>fig = </a:t>
            </a:r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=(10, 7))</a:t>
            </a:r>
          </a:p>
        </p:txBody>
      </p:sp>
    </p:spTree>
    <p:extLst>
      <p:ext uri="{BB962C8B-B14F-4D97-AF65-F5344CB8AC3E}">
        <p14:creationId xmlns:p14="http://schemas.microsoft.com/office/powerpoint/2010/main" val="197129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ML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ECAB-3969-4B8A-AE02-7E0DDED3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457"/>
            <a:ext cx="10515600" cy="4750697"/>
          </a:xfrm>
        </p:spPr>
        <p:txBody>
          <a:bodyPr/>
          <a:lstStyle/>
          <a:p>
            <a:r>
              <a:rPr lang="en-US" dirty="0"/>
              <a:t>Can you cancel an experiment?</a:t>
            </a:r>
          </a:p>
          <a:p>
            <a:r>
              <a:rPr lang="en-US" dirty="0">
                <a:effectLst/>
              </a:rPr>
              <a:t>Can you </a:t>
            </a:r>
            <a:r>
              <a:rPr lang="en-US" dirty="0" err="1">
                <a:effectLst/>
              </a:rPr>
              <a:t>splunk</a:t>
            </a:r>
            <a:r>
              <a:rPr lang="en-US" dirty="0">
                <a:effectLst/>
              </a:rPr>
              <a:t> through the various elements in the Workspace, by iterating through them?</a:t>
            </a:r>
          </a:p>
          <a:p>
            <a:r>
              <a:rPr lang="en-US" dirty="0"/>
              <a:t>Can you add an extra feature to the Taxi dataset called </a:t>
            </a:r>
            <a:r>
              <a:rPr lang="en-US" dirty="0" err="1"/>
              <a:t>crow_flies_distance</a:t>
            </a:r>
            <a:r>
              <a:rPr lang="en-US" dirty="0"/>
              <a:t> and calculate it from </a:t>
            </a:r>
            <a:r>
              <a:rPr lang="en-US" dirty="0" err="1"/>
              <a:t>lat</a:t>
            </a:r>
            <a:r>
              <a:rPr lang="en-US" dirty="0"/>
              <a:t>/long?</a:t>
            </a:r>
          </a:p>
          <a:p>
            <a:r>
              <a:rPr lang="en-US" dirty="0">
                <a:effectLst/>
              </a:rPr>
              <a:t>Can you use the </a:t>
            </a:r>
            <a:r>
              <a:rPr lang="en-US" dirty="0"/>
              <a:t>Python </a:t>
            </a:r>
            <a:r>
              <a:rPr lang="en-US" dirty="0" err="1"/>
              <a:t>dprep</a:t>
            </a:r>
            <a:r>
              <a:rPr lang="en-US" dirty="0"/>
              <a:t> toolkit to automatically one-hot encode a categorical variable?</a:t>
            </a:r>
          </a:p>
          <a:p>
            <a:pPr lvl="1"/>
            <a:r>
              <a:rPr lang="en-US" dirty="0">
                <a:hlinkClick r:id="rId2"/>
              </a:rPr>
              <a:t>https://docs.microsoft.com/en-us/azure/machine-learning/service/how-to-transform-data</a:t>
            </a:r>
            <a:r>
              <a:rPr lang="en-US" dirty="0"/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40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ML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ECAB-3969-4B8A-AE02-7E0DDED3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377"/>
            <a:ext cx="10515600" cy="6248367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Model Training with </a:t>
            </a:r>
            <a:r>
              <a:rPr lang="en-US" dirty="0"/>
              <a:t>Azure ML Compute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Open tutorials/img-classification-part1-training </a:t>
            </a:r>
            <a:r>
              <a:rPr lang="en-US" dirty="0"/>
              <a:t>-</a:t>
            </a:r>
            <a:r>
              <a:rPr lang="en-US" dirty="0">
                <a:effectLst/>
              </a:rPr>
              <a:t> set kernel to </a:t>
            </a:r>
            <a:r>
              <a:rPr lang="en-US" dirty="0" err="1">
                <a:effectLst/>
              </a:rPr>
              <a:t>aml</a:t>
            </a:r>
            <a:endParaRPr lang="en-US" dirty="0">
              <a:effectLst/>
            </a:endParaRPr>
          </a:p>
          <a:p>
            <a:pPr lvl="2"/>
            <a:r>
              <a:rPr lang="en-US" dirty="0"/>
              <a:t>For each cell</a:t>
            </a:r>
          </a:p>
          <a:p>
            <a:pPr lvl="3"/>
            <a:r>
              <a:rPr lang="en-US" dirty="0"/>
              <a:t>Read over the description and code</a:t>
            </a:r>
          </a:p>
          <a:p>
            <a:pPr lvl="3"/>
            <a:r>
              <a:rPr lang="en-US" dirty="0"/>
              <a:t>Execute the cell</a:t>
            </a:r>
          </a:p>
          <a:p>
            <a:pPr lvl="2"/>
            <a:r>
              <a:rPr lang="en-US" dirty="0"/>
              <a:t>Check out Workspace / storage account for uploaded data</a:t>
            </a:r>
          </a:p>
          <a:p>
            <a:pPr lvl="2"/>
            <a:r>
              <a:rPr lang="en-US" dirty="0"/>
              <a:t>Check out Workspace / Experiments for run info, uploaded model, logs</a:t>
            </a:r>
          </a:p>
          <a:p>
            <a:r>
              <a:rPr lang="en-US" dirty="0"/>
              <a:t>Model Deployment with Azure Container Instances</a:t>
            </a:r>
          </a:p>
          <a:p>
            <a:pPr lvl="1"/>
            <a:r>
              <a:rPr lang="en-US" dirty="0"/>
              <a:t>Open tutorials/img-classification-part2-deploy - set kernel to </a:t>
            </a:r>
            <a:r>
              <a:rPr lang="en-US" dirty="0" err="1"/>
              <a:t>aml</a:t>
            </a:r>
            <a:endParaRPr lang="en-US" dirty="0"/>
          </a:p>
          <a:p>
            <a:pPr lvl="2"/>
            <a:r>
              <a:rPr lang="en-US" dirty="0"/>
              <a:t>Skip the first cell</a:t>
            </a:r>
          </a:p>
          <a:p>
            <a:pPr lvl="2"/>
            <a:r>
              <a:rPr lang="en-US" dirty="0"/>
              <a:t>For each cell</a:t>
            </a:r>
          </a:p>
          <a:p>
            <a:pPr lvl="3"/>
            <a:r>
              <a:rPr lang="en-US" dirty="0"/>
              <a:t>Read over the description and code</a:t>
            </a:r>
          </a:p>
          <a:p>
            <a:pPr lvl="3"/>
            <a:r>
              <a:rPr lang="en-US" dirty="0"/>
              <a:t>Execute the cell</a:t>
            </a:r>
          </a:p>
          <a:p>
            <a:pPr lvl="2"/>
            <a:r>
              <a:rPr lang="en-US" dirty="0"/>
              <a:t>Check out Workspace / Images to see the deployed model -&gt; docker image</a:t>
            </a:r>
          </a:p>
          <a:p>
            <a:pPr lvl="2"/>
            <a:r>
              <a:rPr lang="en-US" dirty="0"/>
              <a:t>Check out Workspace / Deployments to see the deployed model running</a:t>
            </a:r>
          </a:p>
          <a:p>
            <a:pPr lvl="2"/>
            <a:r>
              <a:rPr lang="en-US" dirty="0"/>
              <a:t>Be sure to execute last cell, to delete ACI deployment</a:t>
            </a:r>
          </a:p>
          <a:p>
            <a:pPr lvl="2"/>
            <a:r>
              <a:rPr lang="en-US" dirty="0"/>
              <a:t>Double-check Workspace / Deployments to be sure deployed model is shut down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55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ML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ECAB-3969-4B8A-AE02-7E0DDED3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457"/>
            <a:ext cx="10515600" cy="4750697"/>
          </a:xfrm>
        </p:spPr>
        <p:txBody>
          <a:bodyPr/>
          <a:lstStyle/>
          <a:p>
            <a:r>
              <a:rPr lang="en-US" dirty="0"/>
              <a:t>Are you familiar with the </a:t>
            </a:r>
            <a:r>
              <a:rPr lang="en-US" i="1" dirty="0"/>
              <a:t>Template Method </a:t>
            </a:r>
            <a:r>
              <a:rPr lang="en-US" dirty="0"/>
              <a:t>design pattern?  How is it used when you train your model with Azure ML Compute?</a:t>
            </a:r>
          </a:p>
          <a:p>
            <a:r>
              <a:rPr lang="en-US" dirty="0"/>
              <a:t>What do you do if you want to create a deep neural network with </a:t>
            </a:r>
            <a:r>
              <a:rPr lang="en-US" dirty="0" err="1"/>
              <a:t>PyTorch</a:t>
            </a:r>
            <a:r>
              <a:rPr lang="en-US" dirty="0"/>
              <a:t> or TensorFlow and train it on a TB of data?</a:t>
            </a:r>
          </a:p>
          <a:p>
            <a:r>
              <a:rPr lang="en-US" dirty="0"/>
              <a:t>Can you add monitoring via App Insights to the deployed model?</a:t>
            </a:r>
          </a:p>
          <a:p>
            <a:pPr lvl="1"/>
            <a:r>
              <a:rPr lang="en-US" sz="1800" dirty="0">
                <a:hlinkClick r:id="rId2"/>
              </a:rPr>
              <a:t>https://docs.microsoft.com/en-us/azure/machine-learning/service/how-to-enable-app-insights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r>
              <a:rPr lang="en-US" dirty="0"/>
              <a:t>Can you collect data on how well your model is performing?</a:t>
            </a:r>
          </a:p>
          <a:p>
            <a:pPr lvl="1"/>
            <a:r>
              <a:rPr lang="en-US" sz="1800" dirty="0">
                <a:hlinkClick r:id="rId3"/>
              </a:rPr>
              <a:t>https://docs.microsoft.com/en-us/azure/machine-learning/service/how-to-enable-data-collection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3419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3CB3-4656-4913-84CF-70A8866AD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77696"/>
            <a:ext cx="11655840" cy="899665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>
                <a:solidFill>
                  <a:srgbClr val="0078D7"/>
                </a:solidFill>
                <a:latin typeface="Segoe UI Light" charset="0"/>
                <a:cs typeface="Segoe UI Light" charset="0"/>
              </a:rPr>
              <a:t>Azure Databricks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A9913E9-F299-439D-9BB0-C159865268F9}"/>
              </a:ext>
            </a:extLst>
          </p:cNvPr>
          <p:cNvSpPr txBox="1">
            <a:spLocks/>
          </p:cNvSpPr>
          <p:nvPr/>
        </p:nvSpPr>
        <p:spPr>
          <a:xfrm>
            <a:off x="357742" y="1424883"/>
            <a:ext cx="6058961" cy="4751517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Azure Databricks is a </a:t>
            </a:r>
            <a:r>
              <a:rPr kumimoji="0" lang="en-US" sz="1600" b="1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first party </a:t>
            </a:r>
            <a:r>
              <a:rPr kumimoji="0" lang="en-US" sz="16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service on Azure.</a:t>
            </a:r>
          </a:p>
          <a:p>
            <a:pPr marL="406400" marR="0" lvl="2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Unlike with other clouds, it is not an Azure Marketplace or a 3</a:t>
            </a:r>
            <a:r>
              <a:rPr kumimoji="0" lang="en-US" sz="1400" b="0" i="0" u="none" strike="noStrike" kern="0" cap="none" spc="0" normalizeH="0" baseline="3000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rd</a:t>
            </a: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 party hosted service. </a:t>
            </a:r>
          </a:p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Azure Databricks is integrated seamlessly with Azure services:</a:t>
            </a:r>
          </a:p>
          <a:p>
            <a:pPr marL="406400" marR="0" lvl="2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Azure Portal: </a:t>
            </a: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Service an be launched directly from Azure Portal</a:t>
            </a:r>
          </a:p>
          <a:p>
            <a:pPr marL="406400" marR="0" lvl="2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Azure Storage Services: </a:t>
            </a: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Directly access data in Azure Blob Storage and Azure Data Lake Store</a:t>
            </a:r>
          </a:p>
          <a:p>
            <a:pPr marL="406400" marR="0" lvl="2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Azure Active Directory: </a:t>
            </a: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For user authentication, eliminating the need to maintain two separate sets of uses in Databricks and Azure.</a:t>
            </a:r>
          </a:p>
          <a:p>
            <a:pPr marL="406400" marR="0" lvl="2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Azure SQL DW</a:t>
            </a: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 and Azure Cosmos DB:</a:t>
            </a: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Enables you to combine structured and unstructured data for analytics</a:t>
            </a:r>
          </a:p>
          <a:p>
            <a:pPr marL="406400" marR="0" lvl="2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Apache Kafka for HDInsight</a:t>
            </a: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: Enables you to use Kafka as a streaming data source or sink</a:t>
            </a:r>
          </a:p>
          <a:p>
            <a:pPr marL="406400" marR="0" lvl="2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Azure Billing: </a:t>
            </a: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You get a single bill from Azure</a:t>
            </a:r>
          </a:p>
          <a:p>
            <a:pPr marL="406400" marR="0" lvl="2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Azure Power BI: </a:t>
            </a:r>
            <a:r>
              <a:rPr kumimoji="0" lang="en-US" sz="14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For rich data visualization</a:t>
            </a:r>
          </a:p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SzPct val="90000"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Eliminates need to create a separate account with Databricks</a:t>
            </a:r>
            <a:r>
              <a:rPr kumimoji="0" lang="en-US" sz="1600" b="0" i="0" u="none" strike="noStrike" kern="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7" name="Freeform: Shape 1">
            <a:extLst>
              <a:ext uri="{FF2B5EF4-FFF2-40B4-BE49-F238E27FC236}">
                <a16:creationId xmlns:a16="http://schemas.microsoft.com/office/drawing/2014/main" id="{ED361D54-B22F-46C7-BE09-30B957A8F51E}"/>
              </a:ext>
            </a:extLst>
          </p:cNvPr>
          <p:cNvSpPr/>
          <p:nvPr/>
        </p:nvSpPr>
        <p:spPr bwMode="auto">
          <a:xfrm>
            <a:off x="6866022" y="1994828"/>
            <a:ext cx="4968236" cy="2752102"/>
          </a:xfrm>
          <a:custGeom>
            <a:avLst/>
            <a:gdLst>
              <a:gd name="connsiteX0" fmla="*/ 3361107 w 6810924"/>
              <a:gd name="connsiteY0" fmla="*/ 0 h 3759126"/>
              <a:gd name="connsiteX1" fmla="*/ 4838321 w 6810924"/>
              <a:gd name="connsiteY1" fmla="*/ 979163 h 3759126"/>
              <a:gd name="connsiteX2" fmla="*/ 4860282 w 6810924"/>
              <a:gd name="connsiteY2" fmla="*/ 1039166 h 3759126"/>
              <a:gd name="connsiteX3" fmla="*/ 4977487 w 6810924"/>
              <a:gd name="connsiteY3" fmla="*/ 996268 h 3759126"/>
              <a:gd name="connsiteX4" fmla="*/ 5397728 w 6810924"/>
              <a:gd name="connsiteY4" fmla="*/ 932734 h 3759126"/>
              <a:gd name="connsiteX5" fmla="*/ 6810924 w 6810924"/>
              <a:gd name="connsiteY5" fmla="*/ 2345930 h 3759126"/>
              <a:gd name="connsiteX6" fmla="*/ 5542219 w 6810924"/>
              <a:gd name="connsiteY6" fmla="*/ 3751830 h 3759126"/>
              <a:gd name="connsiteX7" fmla="*/ 5469009 w 6810924"/>
              <a:gd name="connsiteY7" fmla="*/ 3755527 h 3759126"/>
              <a:gd name="connsiteX8" fmla="*/ 5469009 w 6810924"/>
              <a:gd name="connsiteY8" fmla="*/ 3759125 h 3759126"/>
              <a:gd name="connsiteX9" fmla="*/ 5397748 w 6810924"/>
              <a:gd name="connsiteY9" fmla="*/ 3759125 h 3759126"/>
              <a:gd name="connsiteX10" fmla="*/ 5397728 w 6810924"/>
              <a:gd name="connsiteY10" fmla="*/ 3759126 h 3759126"/>
              <a:gd name="connsiteX11" fmla="*/ 5397708 w 6810924"/>
              <a:gd name="connsiteY11" fmla="*/ 3759125 h 3759126"/>
              <a:gd name="connsiteX12" fmla="*/ 779509 w 6810924"/>
              <a:gd name="connsiteY12" fmla="*/ 3759125 h 3759126"/>
              <a:gd name="connsiteX13" fmla="*/ 779489 w 6810924"/>
              <a:gd name="connsiteY13" fmla="*/ 3759126 h 3759126"/>
              <a:gd name="connsiteX14" fmla="*/ 779470 w 6810924"/>
              <a:gd name="connsiteY14" fmla="*/ 3759125 h 3759126"/>
              <a:gd name="connsiteX15" fmla="*/ 760443 w 6810924"/>
              <a:gd name="connsiteY15" fmla="*/ 3759125 h 3759126"/>
              <a:gd name="connsiteX16" fmla="*/ 760443 w 6810924"/>
              <a:gd name="connsiteY16" fmla="*/ 3758165 h 3759126"/>
              <a:gd name="connsiteX17" fmla="*/ 699791 w 6810924"/>
              <a:gd name="connsiteY17" fmla="*/ 3755102 h 3759126"/>
              <a:gd name="connsiteX18" fmla="*/ 0 w 6810924"/>
              <a:gd name="connsiteY18" fmla="*/ 2979637 h 3759126"/>
              <a:gd name="connsiteX19" fmla="*/ 779489 w 6810924"/>
              <a:gd name="connsiteY19" fmla="*/ 2200148 h 3759126"/>
              <a:gd name="connsiteX20" fmla="*/ 869383 w 6810924"/>
              <a:gd name="connsiteY20" fmla="*/ 2205818 h 3759126"/>
              <a:gd name="connsiteX21" fmla="*/ 855381 w 6810924"/>
              <a:gd name="connsiteY21" fmla="*/ 2066924 h 3759126"/>
              <a:gd name="connsiteX22" fmla="*/ 1782273 w 6810924"/>
              <a:gd name="connsiteY22" fmla="*/ 1140032 h 3759126"/>
              <a:gd name="connsiteX23" fmla="*/ 1825926 w 6810924"/>
              <a:gd name="connsiteY23" fmla="*/ 1142236 h 3759126"/>
              <a:gd name="connsiteX24" fmla="*/ 1829983 w 6810924"/>
              <a:gd name="connsiteY24" fmla="*/ 1126458 h 3759126"/>
              <a:gd name="connsiteX25" fmla="*/ 3361107 w 6810924"/>
              <a:gd name="connsiteY25" fmla="*/ 0 h 375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10924" h="3759126">
                <a:moveTo>
                  <a:pt x="3361107" y="0"/>
                </a:moveTo>
                <a:cubicBezTo>
                  <a:pt x="4025175" y="0"/>
                  <a:pt x="4594941" y="403750"/>
                  <a:pt x="4838321" y="979163"/>
                </a:cubicBezTo>
                <a:lnTo>
                  <a:pt x="4860282" y="1039166"/>
                </a:lnTo>
                <a:lnTo>
                  <a:pt x="4977487" y="996268"/>
                </a:lnTo>
                <a:cubicBezTo>
                  <a:pt x="5110241" y="954978"/>
                  <a:pt x="5251387" y="932734"/>
                  <a:pt x="5397728" y="932734"/>
                </a:cubicBezTo>
                <a:cubicBezTo>
                  <a:pt x="6178215" y="932734"/>
                  <a:pt x="6810924" y="1565443"/>
                  <a:pt x="6810924" y="2345930"/>
                </a:cubicBezTo>
                <a:cubicBezTo>
                  <a:pt x="6810924" y="3077637"/>
                  <a:pt x="6254832" y="3679460"/>
                  <a:pt x="5542219" y="3751830"/>
                </a:cubicBezTo>
                <a:lnTo>
                  <a:pt x="5469009" y="3755527"/>
                </a:lnTo>
                <a:lnTo>
                  <a:pt x="5469009" y="3759125"/>
                </a:lnTo>
                <a:lnTo>
                  <a:pt x="5397748" y="3759125"/>
                </a:lnTo>
                <a:lnTo>
                  <a:pt x="5397728" y="3759126"/>
                </a:lnTo>
                <a:lnTo>
                  <a:pt x="5397708" y="3759125"/>
                </a:lnTo>
                <a:lnTo>
                  <a:pt x="779509" y="3759125"/>
                </a:lnTo>
                <a:lnTo>
                  <a:pt x="779489" y="3759126"/>
                </a:lnTo>
                <a:lnTo>
                  <a:pt x="779470" y="3759125"/>
                </a:lnTo>
                <a:lnTo>
                  <a:pt x="760443" y="3759125"/>
                </a:lnTo>
                <a:lnTo>
                  <a:pt x="760443" y="3758165"/>
                </a:lnTo>
                <a:lnTo>
                  <a:pt x="699791" y="3755102"/>
                </a:lnTo>
                <a:cubicBezTo>
                  <a:pt x="306729" y="3715184"/>
                  <a:pt x="0" y="3383231"/>
                  <a:pt x="0" y="2979637"/>
                </a:cubicBezTo>
                <a:cubicBezTo>
                  <a:pt x="0" y="2549137"/>
                  <a:pt x="348989" y="2200148"/>
                  <a:pt x="779489" y="2200148"/>
                </a:cubicBezTo>
                <a:lnTo>
                  <a:pt x="869383" y="2205818"/>
                </a:lnTo>
                <a:lnTo>
                  <a:pt x="855381" y="2066924"/>
                </a:lnTo>
                <a:cubicBezTo>
                  <a:pt x="855381" y="1555016"/>
                  <a:pt x="1270365" y="1140032"/>
                  <a:pt x="1782273" y="1140032"/>
                </a:cubicBezTo>
                <a:lnTo>
                  <a:pt x="1825926" y="1142236"/>
                </a:lnTo>
                <a:lnTo>
                  <a:pt x="1829983" y="1126458"/>
                </a:lnTo>
                <a:cubicBezTo>
                  <a:pt x="2032967" y="473846"/>
                  <a:pt x="2641701" y="0"/>
                  <a:pt x="3361107" y="0"/>
                </a:cubicBezTo>
                <a:close/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MS cloud text">
            <a:extLst>
              <a:ext uri="{FF2B5EF4-FFF2-40B4-BE49-F238E27FC236}">
                <a16:creationId xmlns:a16="http://schemas.microsoft.com/office/drawing/2014/main" id="{B24C7F1D-2C36-4CE4-AC5A-197A0BAF4763}"/>
              </a:ext>
            </a:extLst>
          </p:cNvPr>
          <p:cNvSpPr txBox="1">
            <a:spLocks/>
          </p:cNvSpPr>
          <p:nvPr/>
        </p:nvSpPr>
        <p:spPr>
          <a:xfrm>
            <a:off x="7030933" y="3925957"/>
            <a:ext cx="4968236" cy="820973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en-US" sz="4800" b="0" cap="none" spc="-102" baseline="0" dirty="0" smtClean="0">
                <a:ln w="3175">
                  <a:noFill/>
                </a:ln>
                <a:gradFill>
                  <a:gsLst>
                    <a:gs pos="21239">
                      <a:schemeClr val="bg2">
                        <a:lumMod val="50000"/>
                      </a:schemeClr>
                    </a:gs>
                    <a:gs pos="84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100" normalizeH="0" baseline="0" noProof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/>
                <a:ea typeface="+mn-ea"/>
                <a:cs typeface="Segoe UI Semilight" panose="020B0402040204020203" pitchFamily="34" charset="0"/>
              </a:rPr>
              <a:t>Microsoft Azure</a:t>
            </a:r>
            <a:endParaRPr kumimoji="0" lang="en-US" sz="3600" b="0" i="0" u="none" strike="noStrike" kern="0" cap="none" spc="-100" normalizeH="0" baseline="0" noProof="0">
              <a:ln w="3175">
                <a:noFill/>
              </a:ln>
              <a:solidFill>
                <a:srgbClr val="002050"/>
              </a:soli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4100" name="Picture 4" descr="Image result for databricks icon">
            <a:extLst>
              <a:ext uri="{FF2B5EF4-FFF2-40B4-BE49-F238E27FC236}">
                <a16:creationId xmlns:a16="http://schemas.microsoft.com/office/drawing/2014/main" id="{D75E2D2A-F0FD-4DD7-B1CF-7955E9B28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272" y="3078698"/>
            <a:ext cx="2579557" cy="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9167E-6 2.22222E-6 L 4.79167E-6 0.09629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6768-C60C-4ACA-A57E-01378D55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4184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B856-35C8-480E-982D-D81440BCF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8082"/>
            <a:ext cx="10515600" cy="4351338"/>
          </a:xfrm>
        </p:spPr>
        <p:txBody>
          <a:bodyPr/>
          <a:lstStyle/>
          <a:p>
            <a:r>
              <a:rPr lang="en-US" sz="3200" dirty="0"/>
              <a:t>Equip each student with the Azure machine learning tools they can apply immediately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words of RW Murphy:</a:t>
            </a:r>
          </a:p>
          <a:p>
            <a:pPr lvl="1"/>
            <a:r>
              <a:rPr lang="en-US" dirty="0"/>
              <a:t>Slightly overwork the student who has average familiarity with the material</a:t>
            </a:r>
          </a:p>
          <a:p>
            <a:pPr lvl="1"/>
            <a:r>
              <a:rPr lang="en-US" dirty="0"/>
              <a:t>While not discouraging students who are brand new to the material</a:t>
            </a:r>
          </a:p>
          <a:p>
            <a:pPr lvl="1"/>
            <a:r>
              <a:rPr lang="en-US" dirty="0"/>
              <a:t>And still challenging the students who are more familiar with the material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01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Freeform 4"/>
          <p:cNvSpPr>
            <a:spLocks noChangeArrowheads="1"/>
          </p:cNvSpPr>
          <p:nvPr/>
        </p:nvSpPr>
        <p:spPr bwMode="auto">
          <a:xfrm>
            <a:off x="2740512" y="1355931"/>
            <a:ext cx="6559026" cy="45606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8" name="Freeform 4"/>
          <p:cNvSpPr>
            <a:spLocks noChangeArrowheads="1"/>
          </p:cNvSpPr>
          <p:nvPr/>
        </p:nvSpPr>
        <p:spPr bwMode="auto">
          <a:xfrm>
            <a:off x="2837398" y="4583044"/>
            <a:ext cx="6350000" cy="121467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40" name="Group 639"/>
          <p:cNvGrpSpPr/>
          <p:nvPr/>
        </p:nvGrpSpPr>
        <p:grpSpPr>
          <a:xfrm>
            <a:off x="3571135" y="4969331"/>
            <a:ext cx="411025" cy="476588"/>
            <a:chOff x="1271588" y="5613400"/>
            <a:chExt cx="517525" cy="600076"/>
          </a:xfrm>
          <a:solidFill>
            <a:schemeClr val="accent1"/>
          </a:solidFill>
        </p:grpSpPr>
        <p:sp>
          <p:nvSpPr>
            <p:cNvPr id="641" name="Freeform 83"/>
            <p:cNvSpPr>
              <a:spLocks noChangeArrowheads="1"/>
            </p:cNvSpPr>
            <p:nvPr/>
          </p:nvSpPr>
          <p:spPr bwMode="auto">
            <a:xfrm>
              <a:off x="1368425" y="5705476"/>
              <a:ext cx="420688" cy="508000"/>
            </a:xfrm>
            <a:custGeom>
              <a:avLst/>
              <a:gdLst>
                <a:gd name="T0" fmla="*/ 934 w 1168"/>
                <a:gd name="T1" fmla="*/ 687 h 1410"/>
                <a:gd name="T2" fmla="*/ 760 w 1168"/>
                <a:gd name="T3" fmla="*/ 687 h 1410"/>
                <a:gd name="T4" fmla="*/ 585 w 1168"/>
                <a:gd name="T5" fmla="*/ 529 h 1410"/>
                <a:gd name="T6" fmla="*/ 416 w 1168"/>
                <a:gd name="T7" fmla="*/ 687 h 1410"/>
                <a:gd name="T8" fmla="*/ 234 w 1168"/>
                <a:gd name="T9" fmla="*/ 687 h 1410"/>
                <a:gd name="T10" fmla="*/ 46 w 1168"/>
                <a:gd name="T11" fmla="*/ 462 h 1410"/>
                <a:gd name="T12" fmla="*/ 234 w 1168"/>
                <a:gd name="T13" fmla="*/ 238 h 1410"/>
                <a:gd name="T14" fmla="*/ 552 w 1168"/>
                <a:gd name="T15" fmla="*/ 238 h 1410"/>
                <a:gd name="T16" fmla="*/ 552 w 1168"/>
                <a:gd name="T17" fmla="*/ 422 h 1410"/>
                <a:gd name="T18" fmla="*/ 1147 w 1168"/>
                <a:gd name="T19" fmla="*/ 422 h 1410"/>
                <a:gd name="T20" fmla="*/ 1147 w 1168"/>
                <a:gd name="T21" fmla="*/ 0 h 1410"/>
                <a:gd name="T22" fmla="*/ 552 w 1168"/>
                <a:gd name="T23" fmla="*/ 0 h 1410"/>
                <a:gd name="T24" fmla="*/ 552 w 1168"/>
                <a:gd name="T25" fmla="*/ 192 h 1410"/>
                <a:gd name="T26" fmla="*/ 234 w 1168"/>
                <a:gd name="T27" fmla="*/ 192 h 1410"/>
                <a:gd name="T28" fmla="*/ 0 w 1168"/>
                <a:gd name="T29" fmla="*/ 459 h 1410"/>
                <a:gd name="T30" fmla="*/ 234 w 1168"/>
                <a:gd name="T31" fmla="*/ 728 h 1410"/>
                <a:gd name="T32" fmla="*/ 420 w 1168"/>
                <a:gd name="T33" fmla="*/ 728 h 1410"/>
                <a:gd name="T34" fmla="*/ 593 w 1168"/>
                <a:gd name="T35" fmla="*/ 873 h 1410"/>
                <a:gd name="T36" fmla="*/ 760 w 1168"/>
                <a:gd name="T37" fmla="*/ 728 h 1410"/>
                <a:gd name="T38" fmla="*/ 934 w 1168"/>
                <a:gd name="T39" fmla="*/ 728 h 1410"/>
                <a:gd name="T40" fmla="*/ 1121 w 1168"/>
                <a:gd name="T41" fmla="*/ 954 h 1410"/>
                <a:gd name="T42" fmla="*/ 1121 w 1168"/>
                <a:gd name="T43" fmla="*/ 962 h 1410"/>
                <a:gd name="T44" fmla="*/ 934 w 1168"/>
                <a:gd name="T45" fmla="*/ 1186 h 1410"/>
                <a:gd name="T46" fmla="*/ 615 w 1168"/>
                <a:gd name="T47" fmla="*/ 1186 h 1410"/>
                <a:gd name="T48" fmla="*/ 615 w 1168"/>
                <a:gd name="T49" fmla="*/ 997 h 1410"/>
                <a:gd name="T50" fmla="*/ 22 w 1168"/>
                <a:gd name="T51" fmla="*/ 997 h 1410"/>
                <a:gd name="T52" fmla="*/ 22 w 1168"/>
                <a:gd name="T53" fmla="*/ 1409 h 1410"/>
                <a:gd name="T54" fmla="*/ 615 w 1168"/>
                <a:gd name="T55" fmla="*/ 1409 h 1410"/>
                <a:gd name="T56" fmla="*/ 615 w 1168"/>
                <a:gd name="T57" fmla="*/ 1236 h 1410"/>
                <a:gd name="T58" fmla="*/ 934 w 1168"/>
                <a:gd name="T59" fmla="*/ 1236 h 1410"/>
                <a:gd name="T60" fmla="*/ 1167 w 1168"/>
                <a:gd name="T61" fmla="*/ 967 h 1410"/>
                <a:gd name="T62" fmla="*/ 1167 w 1168"/>
                <a:gd name="T63" fmla="*/ 960 h 1410"/>
                <a:gd name="T64" fmla="*/ 934 w 1168"/>
                <a:gd name="T65" fmla="*/ 687 h 1410"/>
                <a:gd name="T66" fmla="*/ 1103 w 1168"/>
                <a:gd name="T67" fmla="*/ 376 h 1410"/>
                <a:gd name="T68" fmla="*/ 1026 w 1168"/>
                <a:gd name="T69" fmla="*/ 376 h 1410"/>
                <a:gd name="T70" fmla="*/ 1026 w 1168"/>
                <a:gd name="T71" fmla="*/ 46 h 1410"/>
                <a:gd name="T72" fmla="*/ 1103 w 1168"/>
                <a:gd name="T73" fmla="*/ 46 h 1410"/>
                <a:gd name="T74" fmla="*/ 1103 w 1168"/>
                <a:gd name="T75" fmla="*/ 376 h 1410"/>
                <a:gd name="T76" fmla="*/ 980 w 1168"/>
                <a:gd name="T77" fmla="*/ 44 h 1410"/>
                <a:gd name="T78" fmla="*/ 980 w 1168"/>
                <a:gd name="T79" fmla="*/ 376 h 1410"/>
                <a:gd name="T80" fmla="*/ 596 w 1168"/>
                <a:gd name="T81" fmla="*/ 376 h 1410"/>
                <a:gd name="T82" fmla="*/ 596 w 1168"/>
                <a:gd name="T83" fmla="*/ 44 h 1410"/>
                <a:gd name="T84" fmla="*/ 980 w 1168"/>
                <a:gd name="T85" fmla="*/ 44 h 1410"/>
                <a:gd name="T86" fmla="*/ 574 w 1168"/>
                <a:gd name="T87" fmla="*/ 798 h 1410"/>
                <a:gd name="T88" fmla="*/ 510 w 1168"/>
                <a:gd name="T89" fmla="*/ 746 h 1410"/>
                <a:gd name="T90" fmla="*/ 538 w 1168"/>
                <a:gd name="T91" fmla="*/ 711 h 1410"/>
                <a:gd name="T92" fmla="*/ 569 w 1168"/>
                <a:gd name="T93" fmla="*/ 737 h 1410"/>
                <a:gd name="T94" fmla="*/ 644 w 1168"/>
                <a:gd name="T95" fmla="*/ 643 h 1410"/>
                <a:gd name="T96" fmla="*/ 679 w 1168"/>
                <a:gd name="T97" fmla="*/ 669 h 1410"/>
                <a:gd name="T98" fmla="*/ 574 w 1168"/>
                <a:gd name="T99" fmla="*/ 798 h 1410"/>
                <a:gd name="T100" fmla="*/ 68 w 1168"/>
                <a:gd name="T101" fmla="*/ 1045 h 1410"/>
                <a:gd name="T102" fmla="*/ 145 w 1168"/>
                <a:gd name="T103" fmla="*/ 1045 h 1410"/>
                <a:gd name="T104" fmla="*/ 145 w 1168"/>
                <a:gd name="T105" fmla="*/ 1372 h 1410"/>
                <a:gd name="T106" fmla="*/ 68 w 1168"/>
                <a:gd name="T107" fmla="*/ 1372 h 1410"/>
                <a:gd name="T108" fmla="*/ 68 w 1168"/>
                <a:gd name="T109" fmla="*/ 1045 h 1410"/>
                <a:gd name="T110" fmla="*/ 573 w 1168"/>
                <a:gd name="T111" fmla="*/ 1372 h 1410"/>
                <a:gd name="T112" fmla="*/ 188 w 1168"/>
                <a:gd name="T113" fmla="*/ 1372 h 1410"/>
                <a:gd name="T114" fmla="*/ 188 w 1168"/>
                <a:gd name="T115" fmla="*/ 1045 h 1410"/>
                <a:gd name="T116" fmla="*/ 573 w 1168"/>
                <a:gd name="T117" fmla="*/ 1045 h 1410"/>
                <a:gd name="T118" fmla="*/ 573 w 1168"/>
                <a:gd name="T119" fmla="*/ 1372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8" h="1410">
                  <a:moveTo>
                    <a:pt x="934" y="687"/>
                  </a:moveTo>
                  <a:lnTo>
                    <a:pt x="760" y="687"/>
                  </a:lnTo>
                  <a:cubicBezTo>
                    <a:pt x="751" y="599"/>
                    <a:pt x="676" y="529"/>
                    <a:pt x="585" y="529"/>
                  </a:cubicBezTo>
                  <a:cubicBezTo>
                    <a:pt x="497" y="532"/>
                    <a:pt x="423" y="599"/>
                    <a:pt x="416" y="687"/>
                  </a:cubicBezTo>
                  <a:lnTo>
                    <a:pt x="234" y="687"/>
                  </a:lnTo>
                  <a:cubicBezTo>
                    <a:pt x="129" y="687"/>
                    <a:pt x="46" y="586"/>
                    <a:pt x="46" y="462"/>
                  </a:cubicBezTo>
                  <a:cubicBezTo>
                    <a:pt x="46" y="339"/>
                    <a:pt x="132" y="238"/>
                    <a:pt x="234" y="238"/>
                  </a:cubicBezTo>
                  <a:lnTo>
                    <a:pt x="552" y="238"/>
                  </a:lnTo>
                  <a:lnTo>
                    <a:pt x="552" y="422"/>
                  </a:lnTo>
                  <a:lnTo>
                    <a:pt x="1147" y="422"/>
                  </a:lnTo>
                  <a:lnTo>
                    <a:pt x="1147" y="0"/>
                  </a:lnTo>
                  <a:lnTo>
                    <a:pt x="552" y="0"/>
                  </a:lnTo>
                  <a:lnTo>
                    <a:pt x="552" y="192"/>
                  </a:lnTo>
                  <a:lnTo>
                    <a:pt x="234" y="192"/>
                  </a:lnTo>
                  <a:cubicBezTo>
                    <a:pt x="105" y="192"/>
                    <a:pt x="0" y="311"/>
                    <a:pt x="0" y="459"/>
                  </a:cubicBezTo>
                  <a:cubicBezTo>
                    <a:pt x="0" y="607"/>
                    <a:pt x="105" y="728"/>
                    <a:pt x="234" y="728"/>
                  </a:cubicBezTo>
                  <a:lnTo>
                    <a:pt x="420" y="728"/>
                  </a:lnTo>
                  <a:cubicBezTo>
                    <a:pt x="433" y="811"/>
                    <a:pt x="504" y="875"/>
                    <a:pt x="593" y="873"/>
                  </a:cubicBezTo>
                  <a:cubicBezTo>
                    <a:pt x="679" y="870"/>
                    <a:pt x="746" y="809"/>
                    <a:pt x="760" y="728"/>
                  </a:cubicBezTo>
                  <a:lnTo>
                    <a:pt x="934" y="728"/>
                  </a:lnTo>
                  <a:cubicBezTo>
                    <a:pt x="1039" y="728"/>
                    <a:pt x="1121" y="831"/>
                    <a:pt x="1121" y="954"/>
                  </a:cubicBezTo>
                  <a:lnTo>
                    <a:pt x="1121" y="962"/>
                  </a:lnTo>
                  <a:cubicBezTo>
                    <a:pt x="1121" y="1085"/>
                    <a:pt x="1037" y="1186"/>
                    <a:pt x="934" y="1186"/>
                  </a:cubicBezTo>
                  <a:lnTo>
                    <a:pt x="615" y="1186"/>
                  </a:lnTo>
                  <a:lnTo>
                    <a:pt x="615" y="997"/>
                  </a:lnTo>
                  <a:lnTo>
                    <a:pt x="22" y="997"/>
                  </a:lnTo>
                  <a:lnTo>
                    <a:pt x="22" y="1409"/>
                  </a:lnTo>
                  <a:lnTo>
                    <a:pt x="615" y="1409"/>
                  </a:lnTo>
                  <a:lnTo>
                    <a:pt x="615" y="1236"/>
                  </a:lnTo>
                  <a:lnTo>
                    <a:pt x="934" y="1236"/>
                  </a:lnTo>
                  <a:cubicBezTo>
                    <a:pt x="1062" y="1236"/>
                    <a:pt x="1167" y="1115"/>
                    <a:pt x="1167" y="967"/>
                  </a:cubicBezTo>
                  <a:lnTo>
                    <a:pt x="1167" y="960"/>
                  </a:lnTo>
                  <a:cubicBezTo>
                    <a:pt x="1167" y="809"/>
                    <a:pt x="1062" y="687"/>
                    <a:pt x="934" y="687"/>
                  </a:cubicBezTo>
                  <a:close/>
                  <a:moveTo>
                    <a:pt x="1103" y="376"/>
                  </a:moveTo>
                  <a:lnTo>
                    <a:pt x="1026" y="376"/>
                  </a:lnTo>
                  <a:lnTo>
                    <a:pt x="1026" y="46"/>
                  </a:lnTo>
                  <a:lnTo>
                    <a:pt x="1103" y="46"/>
                  </a:lnTo>
                  <a:lnTo>
                    <a:pt x="1103" y="376"/>
                  </a:lnTo>
                  <a:close/>
                  <a:moveTo>
                    <a:pt x="980" y="44"/>
                  </a:moveTo>
                  <a:lnTo>
                    <a:pt x="980" y="376"/>
                  </a:lnTo>
                  <a:lnTo>
                    <a:pt x="596" y="376"/>
                  </a:lnTo>
                  <a:lnTo>
                    <a:pt x="596" y="44"/>
                  </a:lnTo>
                  <a:lnTo>
                    <a:pt x="980" y="44"/>
                  </a:lnTo>
                  <a:close/>
                  <a:moveTo>
                    <a:pt x="574" y="798"/>
                  </a:moveTo>
                  <a:lnTo>
                    <a:pt x="510" y="746"/>
                  </a:lnTo>
                  <a:lnTo>
                    <a:pt x="538" y="711"/>
                  </a:lnTo>
                  <a:lnTo>
                    <a:pt x="569" y="737"/>
                  </a:lnTo>
                  <a:lnTo>
                    <a:pt x="644" y="643"/>
                  </a:lnTo>
                  <a:lnTo>
                    <a:pt x="679" y="669"/>
                  </a:lnTo>
                  <a:lnTo>
                    <a:pt x="574" y="798"/>
                  </a:lnTo>
                  <a:close/>
                  <a:moveTo>
                    <a:pt x="68" y="1045"/>
                  </a:moveTo>
                  <a:lnTo>
                    <a:pt x="145" y="1045"/>
                  </a:lnTo>
                  <a:lnTo>
                    <a:pt x="145" y="1372"/>
                  </a:lnTo>
                  <a:lnTo>
                    <a:pt x="68" y="1372"/>
                  </a:lnTo>
                  <a:lnTo>
                    <a:pt x="68" y="1045"/>
                  </a:lnTo>
                  <a:close/>
                  <a:moveTo>
                    <a:pt x="573" y="1372"/>
                  </a:moveTo>
                  <a:lnTo>
                    <a:pt x="188" y="1372"/>
                  </a:lnTo>
                  <a:lnTo>
                    <a:pt x="188" y="1045"/>
                  </a:lnTo>
                  <a:lnTo>
                    <a:pt x="573" y="1045"/>
                  </a:lnTo>
                  <a:lnTo>
                    <a:pt x="573" y="13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2" name="Freeform 84"/>
            <p:cNvSpPr>
              <a:spLocks noChangeArrowheads="1"/>
            </p:cNvSpPr>
            <p:nvPr/>
          </p:nvSpPr>
          <p:spPr bwMode="auto">
            <a:xfrm>
              <a:off x="1271588" y="5715000"/>
              <a:ext cx="50800" cy="50800"/>
            </a:xfrm>
            <a:custGeom>
              <a:avLst/>
              <a:gdLst>
                <a:gd name="T0" fmla="*/ 70 w 143"/>
                <a:gd name="T1" fmla="*/ 0 h 143"/>
                <a:gd name="T2" fmla="*/ 0 w 143"/>
                <a:gd name="T3" fmla="*/ 72 h 143"/>
                <a:gd name="T4" fmla="*/ 70 w 143"/>
                <a:gd name="T5" fmla="*/ 142 h 143"/>
                <a:gd name="T6" fmla="*/ 70 w 143"/>
                <a:gd name="T7" fmla="*/ 142 h 143"/>
                <a:gd name="T8" fmla="*/ 70 w 143"/>
                <a:gd name="T9" fmla="*/ 142 h 143"/>
                <a:gd name="T10" fmla="*/ 140 w 143"/>
                <a:gd name="T11" fmla="*/ 70 h 143"/>
                <a:gd name="T12" fmla="*/ 70 w 143"/>
                <a:gd name="T13" fmla="*/ 0 h 143"/>
                <a:gd name="T14" fmla="*/ 72 w 143"/>
                <a:gd name="T15" fmla="*/ 99 h 143"/>
                <a:gd name="T16" fmla="*/ 72 w 143"/>
                <a:gd name="T17" fmla="*/ 99 h 143"/>
                <a:gd name="T18" fmla="*/ 43 w 143"/>
                <a:gd name="T19" fmla="*/ 72 h 143"/>
                <a:gd name="T20" fmla="*/ 70 w 143"/>
                <a:gd name="T21" fmla="*/ 42 h 143"/>
                <a:gd name="T22" fmla="*/ 70 w 143"/>
                <a:gd name="T23" fmla="*/ 42 h 143"/>
                <a:gd name="T24" fmla="*/ 96 w 143"/>
                <a:gd name="T25" fmla="*/ 70 h 143"/>
                <a:gd name="T26" fmla="*/ 72 w 143"/>
                <a:gd name="T27" fmla="*/ 9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43">
                  <a:moveTo>
                    <a:pt x="70" y="0"/>
                  </a:moveTo>
                  <a:cubicBezTo>
                    <a:pt x="30" y="0"/>
                    <a:pt x="0" y="31"/>
                    <a:pt x="0" y="72"/>
                  </a:cubicBezTo>
                  <a:cubicBezTo>
                    <a:pt x="0" y="110"/>
                    <a:pt x="32" y="142"/>
                    <a:pt x="70" y="142"/>
                  </a:cubicBezTo>
                  <a:lnTo>
                    <a:pt x="70" y="142"/>
                  </a:lnTo>
                  <a:lnTo>
                    <a:pt x="70" y="142"/>
                  </a:lnTo>
                  <a:cubicBezTo>
                    <a:pt x="111" y="142"/>
                    <a:pt x="140" y="110"/>
                    <a:pt x="140" y="70"/>
                  </a:cubicBezTo>
                  <a:cubicBezTo>
                    <a:pt x="142" y="31"/>
                    <a:pt x="111" y="0"/>
                    <a:pt x="70" y="0"/>
                  </a:cubicBezTo>
                  <a:close/>
                  <a:moveTo>
                    <a:pt x="72" y="99"/>
                  </a:moveTo>
                  <a:lnTo>
                    <a:pt x="72" y="99"/>
                  </a:lnTo>
                  <a:cubicBezTo>
                    <a:pt x="56" y="99"/>
                    <a:pt x="47" y="85"/>
                    <a:pt x="43" y="72"/>
                  </a:cubicBezTo>
                  <a:cubicBezTo>
                    <a:pt x="43" y="55"/>
                    <a:pt x="54" y="46"/>
                    <a:pt x="70" y="42"/>
                  </a:cubicBezTo>
                  <a:lnTo>
                    <a:pt x="70" y="42"/>
                  </a:lnTo>
                  <a:cubicBezTo>
                    <a:pt x="87" y="42"/>
                    <a:pt x="96" y="55"/>
                    <a:pt x="96" y="70"/>
                  </a:cubicBezTo>
                  <a:cubicBezTo>
                    <a:pt x="100" y="85"/>
                    <a:pt x="89" y="99"/>
                    <a:pt x="72" y="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3" name="Freeform 85"/>
            <p:cNvSpPr>
              <a:spLocks noChangeArrowheads="1"/>
            </p:cNvSpPr>
            <p:nvPr/>
          </p:nvSpPr>
          <p:spPr bwMode="auto">
            <a:xfrm>
              <a:off x="1363663" y="5613400"/>
              <a:ext cx="69850" cy="68263"/>
            </a:xfrm>
            <a:custGeom>
              <a:avLst/>
              <a:gdLst>
                <a:gd name="T0" fmla="*/ 70 w 192"/>
                <a:gd name="T1" fmla="*/ 190 h 191"/>
                <a:gd name="T2" fmla="*/ 79 w 192"/>
                <a:gd name="T3" fmla="*/ 190 h 191"/>
                <a:gd name="T4" fmla="*/ 114 w 192"/>
                <a:gd name="T5" fmla="*/ 190 h 191"/>
                <a:gd name="T6" fmla="*/ 121 w 192"/>
                <a:gd name="T7" fmla="*/ 190 h 191"/>
                <a:gd name="T8" fmla="*/ 191 w 192"/>
                <a:gd name="T9" fmla="*/ 120 h 191"/>
                <a:gd name="T10" fmla="*/ 191 w 192"/>
                <a:gd name="T11" fmla="*/ 112 h 191"/>
                <a:gd name="T12" fmla="*/ 191 w 192"/>
                <a:gd name="T13" fmla="*/ 77 h 191"/>
                <a:gd name="T14" fmla="*/ 191 w 192"/>
                <a:gd name="T15" fmla="*/ 70 h 191"/>
                <a:gd name="T16" fmla="*/ 121 w 192"/>
                <a:gd name="T17" fmla="*/ 0 h 191"/>
                <a:gd name="T18" fmla="*/ 114 w 192"/>
                <a:gd name="T19" fmla="*/ 0 h 191"/>
                <a:gd name="T20" fmla="*/ 79 w 192"/>
                <a:gd name="T21" fmla="*/ 0 h 191"/>
                <a:gd name="T22" fmla="*/ 70 w 192"/>
                <a:gd name="T23" fmla="*/ 0 h 191"/>
                <a:gd name="T24" fmla="*/ 0 w 192"/>
                <a:gd name="T25" fmla="*/ 70 h 191"/>
                <a:gd name="T26" fmla="*/ 0 w 192"/>
                <a:gd name="T27" fmla="*/ 77 h 191"/>
                <a:gd name="T28" fmla="*/ 0 w 192"/>
                <a:gd name="T29" fmla="*/ 112 h 191"/>
                <a:gd name="T30" fmla="*/ 0 w 192"/>
                <a:gd name="T31" fmla="*/ 120 h 191"/>
                <a:gd name="T32" fmla="*/ 70 w 192"/>
                <a:gd name="T33" fmla="*/ 190 h 191"/>
                <a:gd name="T34" fmla="*/ 97 w 192"/>
                <a:gd name="T35" fmla="*/ 59 h 191"/>
                <a:gd name="T36" fmla="*/ 132 w 192"/>
                <a:gd name="T37" fmla="*/ 94 h 191"/>
                <a:gd name="T38" fmla="*/ 97 w 192"/>
                <a:gd name="T39" fmla="*/ 129 h 191"/>
                <a:gd name="T40" fmla="*/ 62 w 192"/>
                <a:gd name="T41" fmla="*/ 94 h 191"/>
                <a:gd name="T42" fmla="*/ 97 w 192"/>
                <a:gd name="T43" fmla="*/ 5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91">
                  <a:moveTo>
                    <a:pt x="70" y="190"/>
                  </a:moveTo>
                  <a:lnTo>
                    <a:pt x="79" y="190"/>
                  </a:lnTo>
                  <a:lnTo>
                    <a:pt x="114" y="190"/>
                  </a:lnTo>
                  <a:lnTo>
                    <a:pt x="121" y="190"/>
                  </a:lnTo>
                  <a:cubicBezTo>
                    <a:pt x="121" y="153"/>
                    <a:pt x="153" y="120"/>
                    <a:pt x="191" y="120"/>
                  </a:cubicBezTo>
                  <a:lnTo>
                    <a:pt x="191" y="112"/>
                  </a:lnTo>
                  <a:lnTo>
                    <a:pt x="191" y="77"/>
                  </a:lnTo>
                  <a:lnTo>
                    <a:pt x="191" y="70"/>
                  </a:lnTo>
                  <a:cubicBezTo>
                    <a:pt x="153" y="70"/>
                    <a:pt x="121" y="37"/>
                    <a:pt x="121" y="0"/>
                  </a:cubicBezTo>
                  <a:lnTo>
                    <a:pt x="114" y="0"/>
                  </a:lnTo>
                  <a:lnTo>
                    <a:pt x="79" y="0"/>
                  </a:lnTo>
                  <a:lnTo>
                    <a:pt x="70" y="0"/>
                  </a:lnTo>
                  <a:cubicBezTo>
                    <a:pt x="70" y="37"/>
                    <a:pt x="38" y="70"/>
                    <a:pt x="0" y="70"/>
                  </a:cubicBezTo>
                  <a:lnTo>
                    <a:pt x="0" y="77"/>
                  </a:lnTo>
                  <a:lnTo>
                    <a:pt x="0" y="112"/>
                  </a:lnTo>
                  <a:lnTo>
                    <a:pt x="0" y="120"/>
                  </a:lnTo>
                  <a:cubicBezTo>
                    <a:pt x="38" y="120"/>
                    <a:pt x="70" y="153"/>
                    <a:pt x="70" y="190"/>
                  </a:cubicBezTo>
                  <a:close/>
                  <a:moveTo>
                    <a:pt x="97" y="59"/>
                  </a:moveTo>
                  <a:cubicBezTo>
                    <a:pt x="105" y="72"/>
                    <a:pt x="118" y="85"/>
                    <a:pt x="132" y="94"/>
                  </a:cubicBezTo>
                  <a:cubicBezTo>
                    <a:pt x="118" y="101"/>
                    <a:pt x="105" y="114"/>
                    <a:pt x="97" y="129"/>
                  </a:cubicBezTo>
                  <a:cubicBezTo>
                    <a:pt x="88" y="114"/>
                    <a:pt x="75" y="101"/>
                    <a:pt x="62" y="94"/>
                  </a:cubicBezTo>
                  <a:cubicBezTo>
                    <a:pt x="75" y="85"/>
                    <a:pt x="88" y="76"/>
                    <a:pt x="97" y="5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45" name="Freeform 86"/>
          <p:cNvSpPr>
            <a:spLocks noChangeArrowheads="1"/>
          </p:cNvSpPr>
          <p:nvPr/>
        </p:nvSpPr>
        <p:spPr bwMode="auto">
          <a:xfrm>
            <a:off x="6651352" y="4978037"/>
            <a:ext cx="610233" cy="394634"/>
          </a:xfrm>
          <a:custGeom>
            <a:avLst/>
            <a:gdLst>
              <a:gd name="T0" fmla="*/ 1728 w 2136"/>
              <a:gd name="T1" fmla="*/ 444 h 1379"/>
              <a:gd name="T2" fmla="*/ 1684 w 2136"/>
              <a:gd name="T3" fmla="*/ 446 h 1379"/>
              <a:gd name="T4" fmla="*/ 1089 w 2136"/>
              <a:gd name="T5" fmla="*/ 0 h 1379"/>
              <a:gd name="T6" fmla="*/ 510 w 2136"/>
              <a:gd name="T7" fmla="*/ 396 h 1379"/>
              <a:gd name="T8" fmla="*/ 462 w 2136"/>
              <a:gd name="T9" fmla="*/ 392 h 1379"/>
              <a:gd name="T10" fmla="*/ 444 w 2136"/>
              <a:gd name="T11" fmla="*/ 392 h 1379"/>
              <a:gd name="T12" fmla="*/ 420 w 2136"/>
              <a:gd name="T13" fmla="*/ 396 h 1379"/>
              <a:gd name="T14" fmla="*/ 416 w 2136"/>
              <a:gd name="T15" fmla="*/ 396 h 1379"/>
              <a:gd name="T16" fmla="*/ 315 w 2136"/>
              <a:gd name="T17" fmla="*/ 416 h 1379"/>
              <a:gd name="T18" fmla="*/ 315 w 2136"/>
              <a:gd name="T19" fmla="*/ 420 h 1379"/>
              <a:gd name="T20" fmla="*/ 0 w 2136"/>
              <a:gd name="T21" fmla="*/ 884 h 1379"/>
              <a:gd name="T22" fmla="*/ 462 w 2136"/>
              <a:gd name="T23" fmla="*/ 1378 h 1379"/>
              <a:gd name="T24" fmla="*/ 1713 w 2136"/>
              <a:gd name="T25" fmla="*/ 1378 h 1379"/>
              <a:gd name="T26" fmla="*/ 2133 w 2136"/>
              <a:gd name="T27" fmla="*/ 882 h 1379"/>
              <a:gd name="T28" fmla="*/ 1728 w 2136"/>
              <a:gd name="T29" fmla="*/ 444 h 1379"/>
              <a:gd name="T30" fmla="*/ 1713 w 2136"/>
              <a:gd name="T31" fmla="*/ 1326 h 1379"/>
              <a:gd name="T32" fmla="*/ 462 w 2136"/>
              <a:gd name="T33" fmla="*/ 1326 h 1379"/>
              <a:gd name="T34" fmla="*/ 55 w 2136"/>
              <a:gd name="T35" fmla="*/ 886 h 1379"/>
              <a:gd name="T36" fmla="*/ 420 w 2136"/>
              <a:gd name="T37" fmla="*/ 450 h 1379"/>
              <a:gd name="T38" fmla="*/ 422 w 2136"/>
              <a:gd name="T39" fmla="*/ 450 h 1379"/>
              <a:gd name="T40" fmla="*/ 444 w 2136"/>
              <a:gd name="T41" fmla="*/ 450 h 1379"/>
              <a:gd name="T42" fmla="*/ 461 w 2136"/>
              <a:gd name="T43" fmla="*/ 450 h 1379"/>
              <a:gd name="T44" fmla="*/ 505 w 2136"/>
              <a:gd name="T45" fmla="*/ 451 h 1379"/>
              <a:gd name="T46" fmla="*/ 505 w 2136"/>
              <a:gd name="T47" fmla="*/ 451 h 1379"/>
              <a:gd name="T48" fmla="*/ 768 w 2136"/>
              <a:gd name="T49" fmla="*/ 602 h 1379"/>
              <a:gd name="T50" fmla="*/ 812 w 2136"/>
              <a:gd name="T51" fmla="*/ 569 h 1379"/>
              <a:gd name="T52" fmla="*/ 562 w 2136"/>
              <a:gd name="T53" fmla="*/ 409 h 1379"/>
              <a:gd name="T54" fmla="*/ 1085 w 2136"/>
              <a:gd name="T55" fmla="*/ 57 h 1379"/>
              <a:gd name="T56" fmla="*/ 1636 w 2136"/>
              <a:gd name="T57" fmla="*/ 485 h 1379"/>
              <a:gd name="T58" fmla="*/ 1641 w 2136"/>
              <a:gd name="T59" fmla="*/ 508 h 1379"/>
              <a:gd name="T60" fmla="*/ 1665 w 2136"/>
              <a:gd name="T61" fmla="*/ 505 h 1379"/>
              <a:gd name="T62" fmla="*/ 1722 w 2136"/>
              <a:gd name="T63" fmla="*/ 501 h 1379"/>
              <a:gd name="T64" fmla="*/ 2076 w 2136"/>
              <a:gd name="T65" fmla="*/ 886 h 1379"/>
              <a:gd name="T66" fmla="*/ 1713 w 2136"/>
              <a:gd name="T67" fmla="*/ 1326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136" h="1379">
                <a:moveTo>
                  <a:pt x="1728" y="444"/>
                </a:moveTo>
                <a:cubicBezTo>
                  <a:pt x="1713" y="444"/>
                  <a:pt x="1700" y="444"/>
                  <a:pt x="1684" y="446"/>
                </a:cubicBezTo>
                <a:cubicBezTo>
                  <a:pt x="1606" y="184"/>
                  <a:pt x="1365" y="0"/>
                  <a:pt x="1089" y="0"/>
                </a:cubicBezTo>
                <a:cubicBezTo>
                  <a:pt x="833" y="0"/>
                  <a:pt x="602" y="159"/>
                  <a:pt x="510" y="396"/>
                </a:cubicBezTo>
                <a:cubicBezTo>
                  <a:pt x="496" y="392"/>
                  <a:pt x="479" y="392"/>
                  <a:pt x="462" y="392"/>
                </a:cubicBezTo>
                <a:cubicBezTo>
                  <a:pt x="457" y="392"/>
                  <a:pt x="450" y="392"/>
                  <a:pt x="444" y="392"/>
                </a:cubicBezTo>
                <a:cubicBezTo>
                  <a:pt x="437" y="392"/>
                  <a:pt x="427" y="392"/>
                  <a:pt x="420" y="396"/>
                </a:cubicBezTo>
                <a:lnTo>
                  <a:pt x="416" y="396"/>
                </a:lnTo>
                <a:cubicBezTo>
                  <a:pt x="381" y="398"/>
                  <a:pt x="350" y="407"/>
                  <a:pt x="315" y="416"/>
                </a:cubicBezTo>
                <a:lnTo>
                  <a:pt x="315" y="420"/>
                </a:lnTo>
                <a:cubicBezTo>
                  <a:pt x="135" y="490"/>
                  <a:pt x="0" y="678"/>
                  <a:pt x="0" y="884"/>
                </a:cubicBezTo>
                <a:cubicBezTo>
                  <a:pt x="0" y="1148"/>
                  <a:pt x="216" y="1378"/>
                  <a:pt x="462" y="1378"/>
                </a:cubicBezTo>
                <a:lnTo>
                  <a:pt x="1713" y="1378"/>
                </a:lnTo>
                <a:cubicBezTo>
                  <a:pt x="1940" y="1378"/>
                  <a:pt x="2133" y="1103"/>
                  <a:pt x="2133" y="882"/>
                </a:cubicBezTo>
                <a:cubicBezTo>
                  <a:pt x="2135" y="650"/>
                  <a:pt x="1945" y="444"/>
                  <a:pt x="1728" y="444"/>
                </a:cubicBezTo>
                <a:close/>
                <a:moveTo>
                  <a:pt x="1713" y="1326"/>
                </a:moveTo>
                <a:lnTo>
                  <a:pt x="462" y="1326"/>
                </a:lnTo>
                <a:cubicBezTo>
                  <a:pt x="245" y="1326"/>
                  <a:pt x="55" y="1120"/>
                  <a:pt x="55" y="886"/>
                </a:cubicBezTo>
                <a:cubicBezTo>
                  <a:pt x="55" y="667"/>
                  <a:pt x="221" y="474"/>
                  <a:pt x="420" y="450"/>
                </a:cubicBezTo>
                <a:lnTo>
                  <a:pt x="422" y="450"/>
                </a:lnTo>
                <a:cubicBezTo>
                  <a:pt x="427" y="450"/>
                  <a:pt x="437" y="450"/>
                  <a:pt x="444" y="450"/>
                </a:cubicBezTo>
                <a:cubicBezTo>
                  <a:pt x="450" y="450"/>
                  <a:pt x="455" y="450"/>
                  <a:pt x="461" y="450"/>
                </a:cubicBezTo>
                <a:cubicBezTo>
                  <a:pt x="475" y="450"/>
                  <a:pt x="490" y="450"/>
                  <a:pt x="505" y="451"/>
                </a:cubicBezTo>
                <a:lnTo>
                  <a:pt x="505" y="451"/>
                </a:lnTo>
                <a:cubicBezTo>
                  <a:pt x="610" y="466"/>
                  <a:pt x="704" y="516"/>
                  <a:pt x="768" y="602"/>
                </a:cubicBezTo>
                <a:lnTo>
                  <a:pt x="812" y="569"/>
                </a:lnTo>
                <a:cubicBezTo>
                  <a:pt x="748" y="486"/>
                  <a:pt x="661" y="431"/>
                  <a:pt x="562" y="409"/>
                </a:cubicBezTo>
                <a:cubicBezTo>
                  <a:pt x="648" y="197"/>
                  <a:pt x="855" y="57"/>
                  <a:pt x="1085" y="57"/>
                </a:cubicBezTo>
                <a:cubicBezTo>
                  <a:pt x="1347" y="57"/>
                  <a:pt x="1571" y="234"/>
                  <a:pt x="1636" y="485"/>
                </a:cubicBezTo>
                <a:lnTo>
                  <a:pt x="1641" y="508"/>
                </a:lnTo>
                <a:lnTo>
                  <a:pt x="1665" y="505"/>
                </a:lnTo>
                <a:cubicBezTo>
                  <a:pt x="1687" y="503"/>
                  <a:pt x="1706" y="501"/>
                  <a:pt x="1722" y="501"/>
                </a:cubicBezTo>
                <a:cubicBezTo>
                  <a:pt x="1910" y="501"/>
                  <a:pt x="2076" y="680"/>
                  <a:pt x="2076" y="886"/>
                </a:cubicBezTo>
                <a:cubicBezTo>
                  <a:pt x="2081" y="1079"/>
                  <a:pt x="1910" y="1326"/>
                  <a:pt x="1713" y="13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871184" y="4591162"/>
            <a:ext cx="6103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O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ptimized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 Databricks Runtime Engine</a:t>
            </a: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3169464" y="549317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DATABRICKS I/O</a:t>
            </a: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6333964" y="549212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SERVERLESS</a:t>
            </a:r>
          </a:p>
        </p:txBody>
      </p:sp>
      <p:sp>
        <p:nvSpPr>
          <p:cNvPr id="576" name="Freeform 2"/>
          <p:cNvSpPr>
            <a:spLocks noChangeArrowheads="1"/>
          </p:cNvSpPr>
          <p:nvPr/>
        </p:nvSpPr>
        <p:spPr bwMode="auto">
          <a:xfrm>
            <a:off x="2837398" y="3102412"/>
            <a:ext cx="6350000" cy="137884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915305" y="1731353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Collaborative Workspace</a:t>
            </a:r>
          </a:p>
        </p:txBody>
      </p:sp>
      <p:sp>
        <p:nvSpPr>
          <p:cNvPr id="649" name="TextBox 648"/>
          <p:cNvSpPr txBox="1"/>
          <p:nvPr/>
        </p:nvSpPr>
        <p:spPr>
          <a:xfrm>
            <a:off x="573564" y="3462022"/>
            <a:ext cx="1382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Cloud storage</a:t>
            </a:r>
          </a:p>
        </p:txBody>
      </p:sp>
      <p:sp>
        <p:nvSpPr>
          <p:cNvPr id="652" name="TextBox 651"/>
          <p:cNvSpPr txBox="1"/>
          <p:nvPr/>
        </p:nvSpPr>
        <p:spPr>
          <a:xfrm>
            <a:off x="375153" y="4410128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sp>
        <p:nvSpPr>
          <p:cNvPr id="655" name="TextBox 654"/>
          <p:cNvSpPr txBox="1"/>
          <p:nvPr/>
        </p:nvSpPr>
        <p:spPr>
          <a:xfrm>
            <a:off x="420288" y="5394379"/>
            <a:ext cx="1689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Hadoop storage</a:t>
            </a:r>
          </a:p>
        </p:txBody>
      </p:sp>
      <p:sp>
        <p:nvSpPr>
          <p:cNvPr id="657" name="TextBox 656"/>
          <p:cNvSpPr txBox="1"/>
          <p:nvPr/>
        </p:nvSpPr>
        <p:spPr>
          <a:xfrm>
            <a:off x="375153" y="2484832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IoT / streaming data</a:t>
            </a:r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7853879" y="5484221"/>
            <a:ext cx="12161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Rest APIs</a:t>
            </a:r>
          </a:p>
        </p:txBody>
      </p:sp>
      <p:sp>
        <p:nvSpPr>
          <p:cNvPr id="701" name="TextBox 700"/>
          <p:cNvSpPr txBox="1"/>
          <p:nvPr/>
        </p:nvSpPr>
        <p:spPr>
          <a:xfrm>
            <a:off x="9899724" y="2360508"/>
            <a:ext cx="1962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Machine learning models</a:t>
            </a:r>
          </a:p>
        </p:txBody>
      </p:sp>
      <p:sp>
        <p:nvSpPr>
          <p:cNvPr id="699" name="TextBox 698"/>
          <p:cNvSpPr txBox="1"/>
          <p:nvPr/>
        </p:nvSpPr>
        <p:spPr>
          <a:xfrm>
            <a:off x="10305938" y="3387966"/>
            <a:ext cx="1188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BI tools</a:t>
            </a:r>
          </a:p>
        </p:txBody>
      </p:sp>
      <p:sp>
        <p:nvSpPr>
          <p:cNvPr id="700" name="TextBox 699"/>
          <p:cNvSpPr txBox="1"/>
          <p:nvPr/>
        </p:nvSpPr>
        <p:spPr>
          <a:xfrm>
            <a:off x="10213165" y="4602238"/>
            <a:ext cx="1353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exports</a:t>
            </a:r>
          </a:p>
        </p:txBody>
      </p:sp>
      <p:grpSp>
        <p:nvGrpSpPr>
          <p:cNvPr id="704" name="Group 703"/>
          <p:cNvGrpSpPr/>
          <p:nvPr/>
        </p:nvGrpSpPr>
        <p:grpSpPr>
          <a:xfrm>
            <a:off x="10634752" y="1874482"/>
            <a:ext cx="492448" cy="458120"/>
            <a:chOff x="4214813" y="1292225"/>
            <a:chExt cx="2573337" cy="2393950"/>
          </a:xfrm>
          <a:solidFill>
            <a:schemeClr val="accent1"/>
          </a:solidFill>
        </p:grpSpPr>
        <p:sp>
          <p:nvSpPr>
            <p:cNvPr id="705" name="Freeform 1"/>
            <p:cNvSpPr>
              <a:spLocks noChangeArrowheads="1"/>
            </p:cNvSpPr>
            <p:nvPr/>
          </p:nvSpPr>
          <p:spPr bwMode="auto">
            <a:xfrm>
              <a:off x="4214813" y="2047875"/>
              <a:ext cx="309562" cy="641350"/>
            </a:xfrm>
            <a:custGeom>
              <a:avLst/>
              <a:gdLst>
                <a:gd name="T0" fmla="*/ 647 w 861"/>
                <a:gd name="T1" fmla="*/ 1374 h 1783"/>
                <a:gd name="T2" fmla="*/ 645 w 861"/>
                <a:gd name="T3" fmla="*/ 1374 h 1783"/>
                <a:gd name="T4" fmla="*/ 649 w 861"/>
                <a:gd name="T5" fmla="*/ 1374 h 1783"/>
                <a:gd name="T6" fmla="*/ 647 w 861"/>
                <a:gd name="T7" fmla="*/ 1374 h 1783"/>
                <a:gd name="T8" fmla="*/ 593 w 861"/>
                <a:gd name="T9" fmla="*/ 1384 h 1783"/>
                <a:gd name="T10" fmla="*/ 307 w 861"/>
                <a:gd name="T11" fmla="*/ 1112 h 1783"/>
                <a:gd name="T12" fmla="*/ 307 w 861"/>
                <a:gd name="T13" fmla="*/ 393 h 1783"/>
                <a:gd name="T14" fmla="*/ 394 w 861"/>
                <a:gd name="T15" fmla="*/ 133 h 1783"/>
                <a:gd name="T16" fmla="*/ 134 w 861"/>
                <a:gd name="T17" fmla="*/ 47 h 1783"/>
                <a:gd name="T18" fmla="*/ 48 w 861"/>
                <a:gd name="T19" fmla="*/ 307 h 1783"/>
                <a:gd name="T20" fmla="*/ 134 w 861"/>
                <a:gd name="T21" fmla="*/ 393 h 1783"/>
                <a:gd name="T22" fmla="*/ 134 w 861"/>
                <a:gd name="T23" fmla="*/ 1185 h 1783"/>
                <a:gd name="T24" fmla="*/ 464 w 861"/>
                <a:gd name="T25" fmla="*/ 1503 h 1783"/>
                <a:gd name="T26" fmla="*/ 582 w 861"/>
                <a:gd name="T27" fmla="*/ 1748 h 1783"/>
                <a:gd name="T28" fmla="*/ 826 w 861"/>
                <a:gd name="T29" fmla="*/ 1631 h 1783"/>
                <a:gd name="T30" fmla="*/ 708 w 861"/>
                <a:gd name="T31" fmla="*/ 1386 h 1783"/>
                <a:gd name="T32" fmla="*/ 647 w 861"/>
                <a:gd name="T33" fmla="*/ 1374 h 1783"/>
                <a:gd name="T34" fmla="*/ 593 w 861"/>
                <a:gd name="T35" fmla="*/ 1384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1" h="1783">
                  <a:moveTo>
                    <a:pt x="647" y="1374"/>
                  </a:moveTo>
                  <a:cubicBezTo>
                    <a:pt x="646" y="1374"/>
                    <a:pt x="646" y="1374"/>
                    <a:pt x="645" y="1374"/>
                  </a:cubicBezTo>
                  <a:lnTo>
                    <a:pt x="649" y="1374"/>
                  </a:lnTo>
                  <a:cubicBezTo>
                    <a:pt x="648" y="1374"/>
                    <a:pt x="648" y="1374"/>
                    <a:pt x="647" y="1374"/>
                  </a:cubicBezTo>
                  <a:close/>
                  <a:moveTo>
                    <a:pt x="593" y="1384"/>
                  </a:moveTo>
                  <a:lnTo>
                    <a:pt x="307" y="1112"/>
                  </a:lnTo>
                  <a:lnTo>
                    <a:pt x="307" y="393"/>
                  </a:lnTo>
                  <a:cubicBezTo>
                    <a:pt x="402" y="346"/>
                    <a:pt x="441" y="230"/>
                    <a:pt x="394" y="133"/>
                  </a:cubicBezTo>
                  <a:cubicBezTo>
                    <a:pt x="347" y="39"/>
                    <a:pt x="231" y="0"/>
                    <a:pt x="134" y="47"/>
                  </a:cubicBezTo>
                  <a:cubicBezTo>
                    <a:pt x="40" y="94"/>
                    <a:pt x="0" y="210"/>
                    <a:pt x="48" y="307"/>
                  </a:cubicBezTo>
                  <a:cubicBezTo>
                    <a:pt x="66" y="344"/>
                    <a:pt x="97" y="373"/>
                    <a:pt x="134" y="393"/>
                  </a:cubicBezTo>
                  <a:lnTo>
                    <a:pt x="134" y="1185"/>
                  </a:lnTo>
                  <a:lnTo>
                    <a:pt x="464" y="1503"/>
                  </a:lnTo>
                  <a:cubicBezTo>
                    <a:pt x="430" y="1603"/>
                    <a:pt x="482" y="1713"/>
                    <a:pt x="582" y="1748"/>
                  </a:cubicBezTo>
                  <a:cubicBezTo>
                    <a:pt x="681" y="1782"/>
                    <a:pt x="791" y="1730"/>
                    <a:pt x="826" y="1631"/>
                  </a:cubicBezTo>
                  <a:cubicBezTo>
                    <a:pt x="860" y="1531"/>
                    <a:pt x="808" y="1420"/>
                    <a:pt x="708" y="1386"/>
                  </a:cubicBezTo>
                  <a:cubicBezTo>
                    <a:pt x="687" y="1380"/>
                    <a:pt x="668" y="1375"/>
                    <a:pt x="647" y="1374"/>
                  </a:cubicBezTo>
                  <a:cubicBezTo>
                    <a:pt x="628" y="1375"/>
                    <a:pt x="611" y="1378"/>
                    <a:pt x="593" y="138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6" name="Freeform 2"/>
            <p:cNvSpPr>
              <a:spLocks noChangeArrowheads="1"/>
            </p:cNvSpPr>
            <p:nvPr/>
          </p:nvSpPr>
          <p:spPr bwMode="auto">
            <a:xfrm>
              <a:off x="4376738" y="1898650"/>
              <a:ext cx="1389062" cy="1787525"/>
            </a:xfrm>
            <a:custGeom>
              <a:avLst/>
              <a:gdLst>
                <a:gd name="T0" fmla="*/ 3733 w 3857"/>
                <a:gd name="T1" fmla="*/ 4576 h 4964"/>
                <a:gd name="T2" fmla="*/ 3733 w 3857"/>
                <a:gd name="T3" fmla="*/ 2003 h 4964"/>
                <a:gd name="T4" fmla="*/ 3079 w 3857"/>
                <a:gd name="T5" fmla="*/ 1389 h 4964"/>
                <a:gd name="T6" fmla="*/ 1573 w 3857"/>
                <a:gd name="T7" fmla="*/ 1389 h 4964"/>
                <a:gd name="T8" fmla="*/ 373 w 3857"/>
                <a:gd name="T9" fmla="*/ 255 h 4964"/>
                <a:gd name="T10" fmla="*/ 384 w 3857"/>
                <a:gd name="T11" fmla="*/ 192 h 4964"/>
                <a:gd name="T12" fmla="*/ 192 w 3857"/>
                <a:gd name="T13" fmla="*/ 0 h 4964"/>
                <a:gd name="T14" fmla="*/ 0 w 3857"/>
                <a:gd name="T15" fmla="*/ 192 h 4964"/>
                <a:gd name="T16" fmla="*/ 192 w 3857"/>
                <a:gd name="T17" fmla="*/ 385 h 4964"/>
                <a:gd name="T18" fmla="*/ 192 w 3857"/>
                <a:gd name="T19" fmla="*/ 385 h 4964"/>
                <a:gd name="T20" fmla="*/ 250 w 3857"/>
                <a:gd name="T21" fmla="*/ 375 h 4964"/>
                <a:gd name="T22" fmla="*/ 1506 w 3857"/>
                <a:gd name="T23" fmla="*/ 1563 h 4964"/>
                <a:gd name="T24" fmla="*/ 3012 w 3857"/>
                <a:gd name="T25" fmla="*/ 1563 h 4964"/>
                <a:gd name="T26" fmla="*/ 3562 w 3857"/>
                <a:gd name="T27" fmla="*/ 2082 h 4964"/>
                <a:gd name="T28" fmla="*/ 3562 w 3857"/>
                <a:gd name="T29" fmla="*/ 4563 h 4964"/>
                <a:gd name="T30" fmla="*/ 3456 w 3857"/>
                <a:gd name="T31" fmla="*/ 4816 h 4964"/>
                <a:gd name="T32" fmla="*/ 3709 w 3857"/>
                <a:gd name="T33" fmla="*/ 4922 h 4964"/>
                <a:gd name="T34" fmla="*/ 3815 w 3857"/>
                <a:gd name="T35" fmla="*/ 4669 h 4964"/>
                <a:gd name="T36" fmla="*/ 3735 w 3857"/>
                <a:gd name="T37" fmla="*/ 4576 h 4964"/>
                <a:gd name="T38" fmla="*/ 3733 w 3857"/>
                <a:gd name="T39" fmla="*/ 4576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57" h="4964">
                  <a:moveTo>
                    <a:pt x="3733" y="4576"/>
                  </a:moveTo>
                  <a:lnTo>
                    <a:pt x="3733" y="2003"/>
                  </a:lnTo>
                  <a:lnTo>
                    <a:pt x="3079" y="1389"/>
                  </a:lnTo>
                  <a:lnTo>
                    <a:pt x="1573" y="1389"/>
                  </a:lnTo>
                  <a:lnTo>
                    <a:pt x="373" y="255"/>
                  </a:lnTo>
                  <a:cubicBezTo>
                    <a:pt x="379" y="235"/>
                    <a:pt x="384" y="214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ubicBezTo>
                    <a:pt x="85" y="0"/>
                    <a:pt x="0" y="85"/>
                    <a:pt x="0" y="192"/>
                  </a:cubicBezTo>
                  <a:cubicBezTo>
                    <a:pt x="0" y="298"/>
                    <a:pt x="86" y="385"/>
                    <a:pt x="192" y="385"/>
                  </a:cubicBezTo>
                  <a:lnTo>
                    <a:pt x="192" y="385"/>
                  </a:lnTo>
                  <a:cubicBezTo>
                    <a:pt x="212" y="385"/>
                    <a:pt x="231" y="382"/>
                    <a:pt x="250" y="375"/>
                  </a:cubicBezTo>
                  <a:lnTo>
                    <a:pt x="1506" y="1563"/>
                  </a:lnTo>
                  <a:lnTo>
                    <a:pt x="3012" y="1563"/>
                  </a:lnTo>
                  <a:lnTo>
                    <a:pt x="3562" y="2082"/>
                  </a:lnTo>
                  <a:lnTo>
                    <a:pt x="3562" y="4563"/>
                  </a:lnTo>
                  <a:cubicBezTo>
                    <a:pt x="3462" y="4604"/>
                    <a:pt x="3415" y="4716"/>
                    <a:pt x="3456" y="4816"/>
                  </a:cubicBezTo>
                  <a:cubicBezTo>
                    <a:pt x="3497" y="4916"/>
                    <a:pt x="3609" y="4963"/>
                    <a:pt x="3709" y="4922"/>
                  </a:cubicBezTo>
                  <a:cubicBezTo>
                    <a:pt x="3809" y="4881"/>
                    <a:pt x="3856" y="4769"/>
                    <a:pt x="3815" y="4669"/>
                  </a:cubicBezTo>
                  <a:cubicBezTo>
                    <a:pt x="3799" y="4630"/>
                    <a:pt x="3771" y="4597"/>
                    <a:pt x="3735" y="4576"/>
                  </a:cubicBezTo>
                  <a:lnTo>
                    <a:pt x="3733" y="45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" name="Freeform 3"/>
            <p:cNvSpPr>
              <a:spLocks noChangeArrowheads="1"/>
            </p:cNvSpPr>
            <p:nvPr/>
          </p:nvSpPr>
          <p:spPr bwMode="auto">
            <a:xfrm>
              <a:off x="4433888" y="2249488"/>
              <a:ext cx="976312" cy="457200"/>
            </a:xfrm>
            <a:custGeom>
              <a:avLst/>
              <a:gdLst>
                <a:gd name="T0" fmla="*/ 2494 w 2714"/>
                <a:gd name="T1" fmla="*/ 854 h 1268"/>
                <a:gd name="T2" fmla="*/ 2321 w 2714"/>
                <a:gd name="T3" fmla="*/ 960 h 1268"/>
                <a:gd name="T4" fmla="*/ 1100 w 2714"/>
                <a:gd name="T5" fmla="*/ 960 h 1268"/>
                <a:gd name="T6" fmla="*/ 401 w 2714"/>
                <a:gd name="T7" fmla="*/ 302 h 1268"/>
                <a:gd name="T8" fmla="*/ 301 w 2714"/>
                <a:gd name="T9" fmla="*/ 44 h 1268"/>
                <a:gd name="T10" fmla="*/ 44 w 2714"/>
                <a:gd name="T11" fmla="*/ 143 h 1268"/>
                <a:gd name="T12" fmla="*/ 143 w 2714"/>
                <a:gd name="T13" fmla="*/ 401 h 1268"/>
                <a:gd name="T14" fmla="*/ 265 w 2714"/>
                <a:gd name="T15" fmla="*/ 413 h 1268"/>
                <a:gd name="T16" fmla="*/ 1030 w 2714"/>
                <a:gd name="T17" fmla="*/ 1135 h 1268"/>
                <a:gd name="T18" fmla="*/ 2323 w 2714"/>
                <a:gd name="T19" fmla="*/ 1135 h 1268"/>
                <a:gd name="T20" fmla="*/ 2581 w 2714"/>
                <a:gd name="T21" fmla="*/ 1218 h 1268"/>
                <a:gd name="T22" fmla="*/ 2664 w 2714"/>
                <a:gd name="T23" fmla="*/ 960 h 1268"/>
                <a:gd name="T24" fmla="*/ 2494 w 2714"/>
                <a:gd name="T25" fmla="*/ 855 h 1268"/>
                <a:gd name="T26" fmla="*/ 2494 w 2714"/>
                <a:gd name="T27" fmla="*/ 854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4" h="1268">
                  <a:moveTo>
                    <a:pt x="2494" y="854"/>
                  </a:moveTo>
                  <a:cubicBezTo>
                    <a:pt x="2421" y="854"/>
                    <a:pt x="2354" y="895"/>
                    <a:pt x="2321" y="960"/>
                  </a:cubicBezTo>
                  <a:lnTo>
                    <a:pt x="1100" y="960"/>
                  </a:lnTo>
                  <a:lnTo>
                    <a:pt x="401" y="302"/>
                  </a:lnTo>
                  <a:cubicBezTo>
                    <a:pt x="445" y="204"/>
                    <a:pt x="401" y="88"/>
                    <a:pt x="301" y="44"/>
                  </a:cubicBezTo>
                  <a:cubicBezTo>
                    <a:pt x="202" y="0"/>
                    <a:pt x="87" y="43"/>
                    <a:pt x="44" y="143"/>
                  </a:cubicBezTo>
                  <a:cubicBezTo>
                    <a:pt x="0" y="242"/>
                    <a:pt x="44" y="357"/>
                    <a:pt x="143" y="401"/>
                  </a:cubicBezTo>
                  <a:cubicBezTo>
                    <a:pt x="180" y="418"/>
                    <a:pt x="225" y="423"/>
                    <a:pt x="265" y="413"/>
                  </a:cubicBezTo>
                  <a:lnTo>
                    <a:pt x="1030" y="1135"/>
                  </a:lnTo>
                  <a:lnTo>
                    <a:pt x="2323" y="1135"/>
                  </a:lnTo>
                  <a:cubicBezTo>
                    <a:pt x="2372" y="1229"/>
                    <a:pt x="2488" y="1267"/>
                    <a:pt x="2581" y="1218"/>
                  </a:cubicBezTo>
                  <a:cubicBezTo>
                    <a:pt x="2676" y="1169"/>
                    <a:pt x="2713" y="1053"/>
                    <a:pt x="2664" y="960"/>
                  </a:cubicBezTo>
                  <a:cubicBezTo>
                    <a:pt x="2632" y="896"/>
                    <a:pt x="2566" y="855"/>
                    <a:pt x="2494" y="855"/>
                  </a:cubicBezTo>
                  <a:lnTo>
                    <a:pt x="2494" y="8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8" name="Freeform 4"/>
            <p:cNvSpPr>
              <a:spLocks noChangeArrowheads="1"/>
            </p:cNvSpPr>
            <p:nvPr/>
          </p:nvSpPr>
          <p:spPr bwMode="auto">
            <a:xfrm>
              <a:off x="4621213" y="1631950"/>
              <a:ext cx="465137" cy="693738"/>
            </a:xfrm>
            <a:custGeom>
              <a:avLst/>
              <a:gdLst>
                <a:gd name="T0" fmla="*/ 190 w 1291"/>
                <a:gd name="T1" fmla="*/ 384 h 1925"/>
                <a:gd name="T2" fmla="*/ 248 w 1291"/>
                <a:gd name="T3" fmla="*/ 374 h 1925"/>
                <a:gd name="T4" fmla="*/ 469 w 1291"/>
                <a:gd name="T5" fmla="*/ 582 h 1925"/>
                <a:gd name="T6" fmla="*/ 469 w 1291"/>
                <a:gd name="T7" fmla="*/ 1246 h 1925"/>
                <a:gd name="T8" fmla="*/ 882 w 1291"/>
                <a:gd name="T9" fmla="*/ 1640 h 1925"/>
                <a:gd name="T10" fmla="*/ 892 w 1291"/>
                <a:gd name="T11" fmla="*/ 1630 h 1925"/>
                <a:gd name="T12" fmla="*/ 996 w 1291"/>
                <a:gd name="T13" fmla="*/ 1883 h 1925"/>
                <a:gd name="T14" fmla="*/ 1249 w 1291"/>
                <a:gd name="T15" fmla="*/ 1779 h 1925"/>
                <a:gd name="T16" fmla="*/ 1145 w 1291"/>
                <a:gd name="T17" fmla="*/ 1526 h 1925"/>
                <a:gd name="T18" fmla="*/ 993 w 1291"/>
                <a:gd name="T19" fmla="*/ 1527 h 1925"/>
                <a:gd name="T20" fmla="*/ 1003 w 1291"/>
                <a:gd name="T21" fmla="*/ 1517 h 1925"/>
                <a:gd name="T22" fmla="*/ 643 w 1291"/>
                <a:gd name="T23" fmla="*/ 1171 h 1925"/>
                <a:gd name="T24" fmla="*/ 643 w 1291"/>
                <a:gd name="T25" fmla="*/ 508 h 1925"/>
                <a:gd name="T26" fmla="*/ 374 w 1291"/>
                <a:gd name="T27" fmla="*/ 255 h 1925"/>
                <a:gd name="T28" fmla="*/ 385 w 1291"/>
                <a:gd name="T29" fmla="*/ 193 h 1925"/>
                <a:gd name="T30" fmla="*/ 193 w 1291"/>
                <a:gd name="T31" fmla="*/ 0 h 1925"/>
                <a:gd name="T32" fmla="*/ 0 w 1291"/>
                <a:gd name="T33" fmla="*/ 193 h 1925"/>
                <a:gd name="T34" fmla="*/ 190 w 1291"/>
                <a:gd name="T35" fmla="*/ 386 h 1925"/>
                <a:gd name="T36" fmla="*/ 190 w 1291"/>
                <a:gd name="T37" fmla="*/ 384 h 1925"/>
                <a:gd name="T38" fmla="*/ 193 w 1291"/>
                <a:gd name="T39" fmla="*/ 386 h 1925"/>
                <a:gd name="T40" fmla="*/ 190 w 1291"/>
                <a:gd name="T41" fmla="*/ 386 h 1925"/>
                <a:gd name="T42" fmla="*/ 190 w 1291"/>
                <a:gd name="T43" fmla="*/ 386 h 1925"/>
                <a:gd name="T44" fmla="*/ 193 w 1291"/>
                <a:gd name="T45" fmla="*/ 386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1" h="1925">
                  <a:moveTo>
                    <a:pt x="190" y="384"/>
                  </a:moveTo>
                  <a:cubicBezTo>
                    <a:pt x="209" y="384"/>
                    <a:pt x="229" y="381"/>
                    <a:pt x="248" y="374"/>
                  </a:cubicBezTo>
                  <a:lnTo>
                    <a:pt x="469" y="582"/>
                  </a:lnTo>
                  <a:lnTo>
                    <a:pt x="469" y="1246"/>
                  </a:lnTo>
                  <a:lnTo>
                    <a:pt x="882" y="1640"/>
                  </a:lnTo>
                  <a:lnTo>
                    <a:pt x="892" y="1630"/>
                  </a:lnTo>
                  <a:cubicBezTo>
                    <a:pt x="851" y="1730"/>
                    <a:pt x="897" y="1842"/>
                    <a:pt x="996" y="1883"/>
                  </a:cubicBezTo>
                  <a:cubicBezTo>
                    <a:pt x="1096" y="1924"/>
                    <a:pt x="1208" y="1878"/>
                    <a:pt x="1249" y="1779"/>
                  </a:cubicBezTo>
                  <a:cubicBezTo>
                    <a:pt x="1290" y="1679"/>
                    <a:pt x="1244" y="1566"/>
                    <a:pt x="1145" y="1526"/>
                  </a:cubicBezTo>
                  <a:cubicBezTo>
                    <a:pt x="1096" y="1506"/>
                    <a:pt x="1040" y="1506"/>
                    <a:pt x="993" y="1527"/>
                  </a:cubicBezTo>
                  <a:lnTo>
                    <a:pt x="1003" y="1517"/>
                  </a:lnTo>
                  <a:lnTo>
                    <a:pt x="643" y="1171"/>
                  </a:lnTo>
                  <a:lnTo>
                    <a:pt x="643" y="508"/>
                  </a:lnTo>
                  <a:lnTo>
                    <a:pt x="374" y="255"/>
                  </a:lnTo>
                  <a:cubicBezTo>
                    <a:pt x="381" y="236"/>
                    <a:pt x="385" y="214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ubicBezTo>
                    <a:pt x="87" y="0"/>
                    <a:pt x="0" y="87"/>
                    <a:pt x="0" y="193"/>
                  </a:cubicBezTo>
                  <a:cubicBezTo>
                    <a:pt x="0" y="298"/>
                    <a:pt x="85" y="384"/>
                    <a:pt x="190" y="386"/>
                  </a:cubicBezTo>
                  <a:lnTo>
                    <a:pt x="190" y="384"/>
                  </a:lnTo>
                  <a:close/>
                  <a:moveTo>
                    <a:pt x="193" y="386"/>
                  </a:moveTo>
                  <a:lnTo>
                    <a:pt x="190" y="386"/>
                  </a:lnTo>
                  <a:lnTo>
                    <a:pt x="190" y="386"/>
                  </a:lnTo>
                  <a:cubicBezTo>
                    <a:pt x="191" y="386"/>
                    <a:pt x="192" y="386"/>
                    <a:pt x="193" y="38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9" name="Freeform 5"/>
            <p:cNvSpPr>
              <a:spLocks noChangeArrowheads="1"/>
            </p:cNvSpPr>
            <p:nvPr/>
          </p:nvSpPr>
          <p:spPr bwMode="auto">
            <a:xfrm>
              <a:off x="5118100" y="1322388"/>
              <a:ext cx="325438" cy="330200"/>
            </a:xfrm>
            <a:custGeom>
              <a:avLst/>
              <a:gdLst>
                <a:gd name="T0" fmla="*/ 218 w 904"/>
                <a:gd name="T1" fmla="*/ 412 h 916"/>
                <a:gd name="T2" fmla="*/ 266 w 904"/>
                <a:gd name="T3" fmla="*/ 405 h 916"/>
                <a:gd name="T4" fmla="*/ 494 w 904"/>
                <a:gd name="T5" fmla="*/ 619 h 916"/>
                <a:gd name="T6" fmla="*/ 605 w 904"/>
                <a:gd name="T7" fmla="*/ 875 h 916"/>
                <a:gd name="T8" fmla="*/ 862 w 904"/>
                <a:gd name="T9" fmla="*/ 764 h 916"/>
                <a:gd name="T10" fmla="*/ 751 w 904"/>
                <a:gd name="T11" fmla="*/ 508 h 916"/>
                <a:gd name="T12" fmla="*/ 623 w 904"/>
                <a:gd name="T13" fmla="*/ 501 h 916"/>
                <a:gd name="T14" fmla="*/ 398 w 904"/>
                <a:gd name="T15" fmla="*/ 291 h 916"/>
                <a:gd name="T16" fmla="*/ 290 w 904"/>
                <a:gd name="T17" fmla="*/ 39 h 916"/>
                <a:gd name="T18" fmla="*/ 39 w 904"/>
                <a:gd name="T19" fmla="*/ 147 h 916"/>
                <a:gd name="T20" fmla="*/ 147 w 904"/>
                <a:gd name="T21" fmla="*/ 399 h 916"/>
                <a:gd name="T22" fmla="*/ 218 w 904"/>
                <a:gd name="T23" fmla="*/ 412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4" h="916">
                  <a:moveTo>
                    <a:pt x="218" y="412"/>
                  </a:moveTo>
                  <a:cubicBezTo>
                    <a:pt x="235" y="412"/>
                    <a:pt x="251" y="408"/>
                    <a:pt x="266" y="405"/>
                  </a:cubicBezTo>
                  <a:lnTo>
                    <a:pt x="494" y="619"/>
                  </a:lnTo>
                  <a:cubicBezTo>
                    <a:pt x="454" y="720"/>
                    <a:pt x="504" y="834"/>
                    <a:pt x="605" y="875"/>
                  </a:cubicBezTo>
                  <a:cubicBezTo>
                    <a:pt x="707" y="915"/>
                    <a:pt x="821" y="866"/>
                    <a:pt x="862" y="764"/>
                  </a:cubicBezTo>
                  <a:cubicBezTo>
                    <a:pt x="903" y="663"/>
                    <a:pt x="852" y="549"/>
                    <a:pt x="751" y="508"/>
                  </a:cubicBezTo>
                  <a:cubicBezTo>
                    <a:pt x="710" y="492"/>
                    <a:pt x="664" y="490"/>
                    <a:pt x="623" y="501"/>
                  </a:cubicBezTo>
                  <a:lnTo>
                    <a:pt x="398" y="291"/>
                  </a:lnTo>
                  <a:cubicBezTo>
                    <a:pt x="437" y="191"/>
                    <a:pt x="390" y="80"/>
                    <a:pt x="290" y="39"/>
                  </a:cubicBezTo>
                  <a:cubicBezTo>
                    <a:pt x="191" y="0"/>
                    <a:pt x="80" y="48"/>
                    <a:pt x="39" y="147"/>
                  </a:cubicBezTo>
                  <a:cubicBezTo>
                    <a:pt x="0" y="247"/>
                    <a:pt x="47" y="358"/>
                    <a:pt x="147" y="399"/>
                  </a:cubicBezTo>
                  <a:cubicBezTo>
                    <a:pt x="169" y="407"/>
                    <a:pt x="194" y="412"/>
                    <a:pt x="218" y="41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0" name="Freeform 6"/>
            <p:cNvSpPr>
              <a:spLocks noChangeArrowheads="1"/>
            </p:cNvSpPr>
            <p:nvPr/>
          </p:nvSpPr>
          <p:spPr bwMode="auto">
            <a:xfrm>
              <a:off x="5194300" y="1292225"/>
              <a:ext cx="577850" cy="565150"/>
            </a:xfrm>
            <a:custGeom>
              <a:avLst/>
              <a:gdLst>
                <a:gd name="T0" fmla="*/ 870 w 1603"/>
                <a:gd name="T1" fmla="*/ 404 h 1570"/>
                <a:gd name="T2" fmla="*/ 939 w 1603"/>
                <a:gd name="T3" fmla="*/ 391 h 1570"/>
                <a:gd name="T4" fmla="*/ 1344 w 1603"/>
                <a:gd name="T5" fmla="*/ 771 h 1570"/>
                <a:gd name="T6" fmla="*/ 797 w 1603"/>
                <a:gd name="T7" fmla="*/ 1262 h 1570"/>
                <a:gd name="T8" fmla="*/ 393 w 1603"/>
                <a:gd name="T9" fmla="*/ 1262 h 1570"/>
                <a:gd name="T10" fmla="*/ 134 w 1603"/>
                <a:gd name="T11" fmla="*/ 1176 h 1570"/>
                <a:gd name="T12" fmla="*/ 47 w 1603"/>
                <a:gd name="T13" fmla="*/ 1436 h 1570"/>
                <a:gd name="T14" fmla="*/ 307 w 1603"/>
                <a:gd name="T15" fmla="*/ 1522 h 1570"/>
                <a:gd name="T16" fmla="*/ 393 w 1603"/>
                <a:gd name="T17" fmla="*/ 1436 h 1570"/>
                <a:gd name="T18" fmla="*/ 865 w 1603"/>
                <a:gd name="T19" fmla="*/ 1436 h 1570"/>
                <a:gd name="T20" fmla="*/ 1602 w 1603"/>
                <a:gd name="T21" fmla="*/ 774 h 1570"/>
                <a:gd name="T22" fmla="*/ 1055 w 1603"/>
                <a:gd name="T23" fmla="*/ 263 h 1570"/>
                <a:gd name="T24" fmla="*/ 919 w 1603"/>
                <a:gd name="T25" fmla="*/ 28 h 1570"/>
                <a:gd name="T26" fmla="*/ 684 w 1603"/>
                <a:gd name="T27" fmla="*/ 164 h 1570"/>
                <a:gd name="T28" fmla="*/ 819 w 1603"/>
                <a:gd name="T29" fmla="*/ 399 h 1570"/>
                <a:gd name="T30" fmla="*/ 870 w 1603"/>
                <a:gd name="T31" fmla="*/ 404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3" h="1570">
                  <a:moveTo>
                    <a:pt x="870" y="404"/>
                  </a:moveTo>
                  <a:cubicBezTo>
                    <a:pt x="895" y="404"/>
                    <a:pt x="917" y="399"/>
                    <a:pt x="939" y="391"/>
                  </a:cubicBezTo>
                  <a:lnTo>
                    <a:pt x="1344" y="771"/>
                  </a:lnTo>
                  <a:lnTo>
                    <a:pt x="797" y="1262"/>
                  </a:lnTo>
                  <a:lnTo>
                    <a:pt x="393" y="1262"/>
                  </a:lnTo>
                  <a:cubicBezTo>
                    <a:pt x="346" y="1168"/>
                    <a:pt x="230" y="1129"/>
                    <a:pt x="134" y="1176"/>
                  </a:cubicBezTo>
                  <a:cubicBezTo>
                    <a:pt x="39" y="1223"/>
                    <a:pt x="0" y="1339"/>
                    <a:pt x="47" y="1436"/>
                  </a:cubicBezTo>
                  <a:cubicBezTo>
                    <a:pt x="94" y="1530"/>
                    <a:pt x="210" y="1569"/>
                    <a:pt x="307" y="1522"/>
                  </a:cubicBezTo>
                  <a:cubicBezTo>
                    <a:pt x="344" y="1504"/>
                    <a:pt x="374" y="1473"/>
                    <a:pt x="393" y="1436"/>
                  </a:cubicBezTo>
                  <a:lnTo>
                    <a:pt x="865" y="1436"/>
                  </a:lnTo>
                  <a:lnTo>
                    <a:pt x="1602" y="774"/>
                  </a:lnTo>
                  <a:lnTo>
                    <a:pt x="1055" y="263"/>
                  </a:lnTo>
                  <a:cubicBezTo>
                    <a:pt x="1082" y="160"/>
                    <a:pt x="1022" y="56"/>
                    <a:pt x="919" y="28"/>
                  </a:cubicBezTo>
                  <a:cubicBezTo>
                    <a:pt x="816" y="0"/>
                    <a:pt x="712" y="61"/>
                    <a:pt x="684" y="164"/>
                  </a:cubicBezTo>
                  <a:cubicBezTo>
                    <a:pt x="656" y="266"/>
                    <a:pt x="717" y="371"/>
                    <a:pt x="819" y="399"/>
                  </a:cubicBezTo>
                  <a:cubicBezTo>
                    <a:pt x="837" y="402"/>
                    <a:pt x="854" y="404"/>
                    <a:pt x="870" y="4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1" name="Freeform 7"/>
            <p:cNvSpPr>
              <a:spLocks noChangeArrowheads="1"/>
            </p:cNvSpPr>
            <p:nvPr/>
          </p:nvSpPr>
          <p:spPr bwMode="auto">
            <a:xfrm>
              <a:off x="5251450" y="1489075"/>
              <a:ext cx="728663" cy="593725"/>
            </a:xfrm>
            <a:custGeom>
              <a:avLst/>
              <a:gdLst>
                <a:gd name="T0" fmla="*/ 1708 w 2025"/>
                <a:gd name="T1" fmla="*/ 392 h 1651"/>
                <a:gd name="T2" fmla="*/ 1708 w 2025"/>
                <a:gd name="T3" fmla="*/ 652 h 1651"/>
                <a:gd name="T4" fmla="*/ 974 w 2025"/>
                <a:gd name="T5" fmla="*/ 1329 h 1651"/>
                <a:gd name="T6" fmla="*/ 959 w 2025"/>
                <a:gd name="T7" fmla="*/ 1343 h 1651"/>
                <a:gd name="T8" fmla="*/ 394 w 2025"/>
                <a:gd name="T9" fmla="*/ 1343 h 1651"/>
                <a:gd name="T10" fmla="*/ 134 w 2025"/>
                <a:gd name="T11" fmla="*/ 1256 h 1651"/>
                <a:gd name="T12" fmla="*/ 48 w 2025"/>
                <a:gd name="T13" fmla="*/ 1516 h 1651"/>
                <a:gd name="T14" fmla="*/ 307 w 2025"/>
                <a:gd name="T15" fmla="*/ 1602 h 1651"/>
                <a:gd name="T16" fmla="*/ 394 w 2025"/>
                <a:gd name="T17" fmla="*/ 1516 h 1651"/>
                <a:gd name="T18" fmla="*/ 1029 w 2025"/>
                <a:gd name="T19" fmla="*/ 1516 h 1651"/>
                <a:gd name="T20" fmla="*/ 1882 w 2025"/>
                <a:gd name="T21" fmla="*/ 724 h 1651"/>
                <a:gd name="T22" fmla="*/ 1882 w 2025"/>
                <a:gd name="T23" fmla="*/ 399 h 1651"/>
                <a:gd name="T24" fmla="*/ 1981 w 2025"/>
                <a:gd name="T25" fmla="*/ 142 h 1651"/>
                <a:gd name="T26" fmla="*/ 1725 w 2025"/>
                <a:gd name="T27" fmla="*/ 43 h 1651"/>
                <a:gd name="T28" fmla="*/ 1625 w 2025"/>
                <a:gd name="T29" fmla="*/ 299 h 1651"/>
                <a:gd name="T30" fmla="*/ 1708 w 2025"/>
                <a:gd name="T31" fmla="*/ 392 h 1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5" h="1651">
                  <a:moveTo>
                    <a:pt x="1708" y="392"/>
                  </a:moveTo>
                  <a:lnTo>
                    <a:pt x="1708" y="652"/>
                  </a:lnTo>
                  <a:lnTo>
                    <a:pt x="974" y="1329"/>
                  </a:lnTo>
                  <a:lnTo>
                    <a:pt x="959" y="1343"/>
                  </a:lnTo>
                  <a:lnTo>
                    <a:pt x="394" y="1343"/>
                  </a:lnTo>
                  <a:cubicBezTo>
                    <a:pt x="346" y="1248"/>
                    <a:pt x="231" y="1209"/>
                    <a:pt x="134" y="1256"/>
                  </a:cubicBezTo>
                  <a:cubicBezTo>
                    <a:pt x="39" y="1303"/>
                    <a:pt x="0" y="1419"/>
                    <a:pt x="48" y="1516"/>
                  </a:cubicBezTo>
                  <a:cubicBezTo>
                    <a:pt x="95" y="1610"/>
                    <a:pt x="211" y="1650"/>
                    <a:pt x="307" y="1602"/>
                  </a:cubicBezTo>
                  <a:cubicBezTo>
                    <a:pt x="345" y="1584"/>
                    <a:pt x="374" y="1553"/>
                    <a:pt x="394" y="1516"/>
                  </a:cubicBezTo>
                  <a:lnTo>
                    <a:pt x="1029" y="1516"/>
                  </a:lnTo>
                  <a:lnTo>
                    <a:pt x="1882" y="724"/>
                  </a:lnTo>
                  <a:lnTo>
                    <a:pt x="1882" y="399"/>
                  </a:lnTo>
                  <a:cubicBezTo>
                    <a:pt x="1979" y="356"/>
                    <a:pt x="2024" y="242"/>
                    <a:pt x="1981" y="142"/>
                  </a:cubicBezTo>
                  <a:cubicBezTo>
                    <a:pt x="1939" y="44"/>
                    <a:pt x="1824" y="0"/>
                    <a:pt x="1725" y="43"/>
                  </a:cubicBezTo>
                  <a:cubicBezTo>
                    <a:pt x="1627" y="85"/>
                    <a:pt x="1583" y="199"/>
                    <a:pt x="1625" y="299"/>
                  </a:cubicBezTo>
                  <a:cubicBezTo>
                    <a:pt x="1643" y="340"/>
                    <a:pt x="1672" y="371"/>
                    <a:pt x="1708" y="39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2" name="Freeform 8"/>
            <p:cNvSpPr>
              <a:spLocks noChangeArrowheads="1"/>
            </p:cNvSpPr>
            <p:nvPr/>
          </p:nvSpPr>
          <p:spPr bwMode="auto">
            <a:xfrm>
              <a:off x="5748338" y="1885950"/>
              <a:ext cx="200025" cy="439738"/>
            </a:xfrm>
            <a:custGeom>
              <a:avLst/>
              <a:gdLst>
                <a:gd name="T0" fmla="*/ 268 w 556"/>
                <a:gd name="T1" fmla="*/ 406 h 1220"/>
                <a:gd name="T2" fmla="*/ 519 w 556"/>
                <a:gd name="T3" fmla="*/ 287 h 1220"/>
                <a:gd name="T4" fmla="*/ 400 w 556"/>
                <a:gd name="T5" fmla="*/ 35 h 1220"/>
                <a:gd name="T6" fmla="*/ 149 w 556"/>
                <a:gd name="T7" fmla="*/ 155 h 1220"/>
                <a:gd name="T8" fmla="*/ 147 w 556"/>
                <a:gd name="T9" fmla="*/ 282 h 1220"/>
                <a:gd name="T10" fmla="*/ 0 w 556"/>
                <a:gd name="T11" fmla="*/ 421 h 1220"/>
                <a:gd name="T12" fmla="*/ 0 w 556"/>
                <a:gd name="T13" fmla="*/ 854 h 1220"/>
                <a:gd name="T14" fmla="*/ 141 w 556"/>
                <a:gd name="T15" fmla="*/ 981 h 1220"/>
                <a:gd name="T16" fmla="*/ 299 w 556"/>
                <a:gd name="T17" fmla="*/ 1201 h 1220"/>
                <a:gd name="T18" fmla="*/ 519 w 556"/>
                <a:gd name="T19" fmla="*/ 1043 h 1220"/>
                <a:gd name="T20" fmla="*/ 361 w 556"/>
                <a:gd name="T21" fmla="*/ 822 h 1220"/>
                <a:gd name="T22" fmla="*/ 330 w 556"/>
                <a:gd name="T23" fmla="*/ 819 h 1220"/>
                <a:gd name="T24" fmla="*/ 243 w 556"/>
                <a:gd name="T25" fmla="*/ 840 h 1220"/>
                <a:gd name="T26" fmla="*/ 173 w 556"/>
                <a:gd name="T27" fmla="*/ 774 h 1220"/>
                <a:gd name="T28" fmla="*/ 173 w 556"/>
                <a:gd name="T29" fmla="*/ 494 h 1220"/>
                <a:gd name="T30" fmla="*/ 268 w 556"/>
                <a:gd name="T31" fmla="*/ 406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1220">
                  <a:moveTo>
                    <a:pt x="268" y="406"/>
                  </a:moveTo>
                  <a:cubicBezTo>
                    <a:pt x="371" y="442"/>
                    <a:pt x="482" y="388"/>
                    <a:pt x="519" y="287"/>
                  </a:cubicBezTo>
                  <a:cubicBezTo>
                    <a:pt x="555" y="184"/>
                    <a:pt x="502" y="73"/>
                    <a:pt x="400" y="35"/>
                  </a:cubicBezTo>
                  <a:cubicBezTo>
                    <a:pt x="297" y="0"/>
                    <a:pt x="186" y="53"/>
                    <a:pt x="149" y="155"/>
                  </a:cubicBezTo>
                  <a:cubicBezTo>
                    <a:pt x="134" y="195"/>
                    <a:pt x="134" y="240"/>
                    <a:pt x="147" y="282"/>
                  </a:cubicBezTo>
                  <a:lnTo>
                    <a:pt x="0" y="421"/>
                  </a:lnTo>
                  <a:lnTo>
                    <a:pt x="0" y="854"/>
                  </a:lnTo>
                  <a:lnTo>
                    <a:pt x="141" y="981"/>
                  </a:lnTo>
                  <a:cubicBezTo>
                    <a:pt x="123" y="1085"/>
                    <a:pt x="195" y="1185"/>
                    <a:pt x="299" y="1201"/>
                  </a:cubicBezTo>
                  <a:cubicBezTo>
                    <a:pt x="404" y="1219"/>
                    <a:pt x="503" y="1147"/>
                    <a:pt x="519" y="1043"/>
                  </a:cubicBezTo>
                  <a:cubicBezTo>
                    <a:pt x="537" y="938"/>
                    <a:pt x="466" y="839"/>
                    <a:pt x="361" y="822"/>
                  </a:cubicBezTo>
                  <a:cubicBezTo>
                    <a:pt x="351" y="821"/>
                    <a:pt x="340" y="819"/>
                    <a:pt x="330" y="819"/>
                  </a:cubicBezTo>
                  <a:cubicBezTo>
                    <a:pt x="301" y="819"/>
                    <a:pt x="270" y="826"/>
                    <a:pt x="243" y="840"/>
                  </a:cubicBezTo>
                  <a:lnTo>
                    <a:pt x="173" y="774"/>
                  </a:lnTo>
                  <a:lnTo>
                    <a:pt x="173" y="494"/>
                  </a:lnTo>
                  <a:lnTo>
                    <a:pt x="268" y="40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3" name="Freeform 9"/>
            <p:cNvSpPr>
              <a:spLocks noChangeArrowheads="1"/>
            </p:cNvSpPr>
            <p:nvPr/>
          </p:nvSpPr>
          <p:spPr bwMode="auto">
            <a:xfrm>
              <a:off x="6275388" y="2271713"/>
              <a:ext cx="239712" cy="444500"/>
            </a:xfrm>
            <a:custGeom>
              <a:avLst/>
              <a:gdLst>
                <a:gd name="T0" fmla="*/ 454 w 664"/>
                <a:gd name="T1" fmla="*/ 0 h 1234"/>
                <a:gd name="T2" fmla="*/ 261 w 664"/>
                <a:gd name="T3" fmla="*/ 191 h 1234"/>
                <a:gd name="T4" fmla="*/ 276 w 664"/>
                <a:gd name="T5" fmla="*/ 265 h 1234"/>
                <a:gd name="T6" fmla="*/ 134 w 664"/>
                <a:gd name="T7" fmla="*/ 399 h 1234"/>
                <a:gd name="T8" fmla="*/ 134 w 664"/>
                <a:gd name="T9" fmla="*/ 839 h 1234"/>
                <a:gd name="T10" fmla="*/ 47 w 664"/>
                <a:gd name="T11" fmla="*/ 1099 h 1234"/>
                <a:gd name="T12" fmla="*/ 307 w 664"/>
                <a:gd name="T13" fmla="*/ 1186 h 1234"/>
                <a:gd name="T14" fmla="*/ 393 w 664"/>
                <a:gd name="T15" fmla="*/ 926 h 1234"/>
                <a:gd name="T16" fmla="*/ 307 w 664"/>
                <a:gd name="T17" fmla="*/ 839 h 1234"/>
                <a:gd name="T18" fmla="*/ 307 w 664"/>
                <a:gd name="T19" fmla="*/ 474 h 1234"/>
                <a:gd name="T20" fmla="*/ 406 w 664"/>
                <a:gd name="T21" fmla="*/ 381 h 1234"/>
                <a:gd name="T22" fmla="*/ 638 w 664"/>
                <a:gd name="T23" fmla="*/ 237 h 1234"/>
                <a:gd name="T24" fmla="*/ 495 w 664"/>
                <a:gd name="T25" fmla="*/ 5 h 1234"/>
                <a:gd name="T26" fmla="*/ 454 w 664"/>
                <a:gd name="T27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4" h="1234">
                  <a:moveTo>
                    <a:pt x="454" y="0"/>
                  </a:moveTo>
                  <a:cubicBezTo>
                    <a:pt x="348" y="0"/>
                    <a:pt x="261" y="85"/>
                    <a:pt x="261" y="191"/>
                  </a:cubicBezTo>
                  <a:cubicBezTo>
                    <a:pt x="261" y="216"/>
                    <a:pt x="266" y="240"/>
                    <a:pt x="276" y="265"/>
                  </a:cubicBezTo>
                  <a:lnTo>
                    <a:pt x="134" y="399"/>
                  </a:lnTo>
                  <a:lnTo>
                    <a:pt x="134" y="839"/>
                  </a:lnTo>
                  <a:cubicBezTo>
                    <a:pt x="39" y="887"/>
                    <a:pt x="0" y="1003"/>
                    <a:pt x="47" y="1099"/>
                  </a:cubicBezTo>
                  <a:cubicBezTo>
                    <a:pt x="94" y="1194"/>
                    <a:pt x="210" y="1233"/>
                    <a:pt x="307" y="1186"/>
                  </a:cubicBezTo>
                  <a:cubicBezTo>
                    <a:pt x="401" y="1138"/>
                    <a:pt x="441" y="1022"/>
                    <a:pt x="393" y="926"/>
                  </a:cubicBezTo>
                  <a:cubicBezTo>
                    <a:pt x="375" y="888"/>
                    <a:pt x="344" y="859"/>
                    <a:pt x="307" y="839"/>
                  </a:cubicBezTo>
                  <a:lnTo>
                    <a:pt x="307" y="474"/>
                  </a:lnTo>
                  <a:lnTo>
                    <a:pt x="406" y="381"/>
                  </a:lnTo>
                  <a:cubicBezTo>
                    <a:pt x="509" y="405"/>
                    <a:pt x="614" y="341"/>
                    <a:pt x="638" y="237"/>
                  </a:cubicBezTo>
                  <a:cubicBezTo>
                    <a:pt x="663" y="132"/>
                    <a:pt x="599" y="29"/>
                    <a:pt x="495" y="5"/>
                  </a:cubicBezTo>
                  <a:cubicBezTo>
                    <a:pt x="480" y="2"/>
                    <a:pt x="467" y="0"/>
                    <a:pt x="4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4" name="Freeform 10"/>
            <p:cNvSpPr>
              <a:spLocks noChangeArrowheads="1"/>
            </p:cNvSpPr>
            <p:nvPr/>
          </p:nvSpPr>
          <p:spPr bwMode="auto">
            <a:xfrm>
              <a:off x="4929188" y="1463675"/>
              <a:ext cx="998537" cy="1862138"/>
            </a:xfrm>
            <a:custGeom>
              <a:avLst/>
              <a:gdLst>
                <a:gd name="T0" fmla="*/ 2640 w 2773"/>
                <a:gd name="T1" fmla="*/ 2836 h 5172"/>
                <a:gd name="T2" fmla="*/ 1770 w 2773"/>
                <a:gd name="T3" fmla="*/ 2026 h 5172"/>
                <a:gd name="T4" fmla="*/ 997 w 2773"/>
                <a:gd name="T5" fmla="*/ 2026 h 5172"/>
                <a:gd name="T6" fmla="*/ 305 w 2773"/>
                <a:gd name="T7" fmla="*/ 1380 h 5172"/>
                <a:gd name="T8" fmla="*/ 305 w 2773"/>
                <a:gd name="T9" fmla="*/ 390 h 5172"/>
                <a:gd name="T10" fmla="*/ 390 w 2773"/>
                <a:gd name="T11" fmla="*/ 132 h 5172"/>
                <a:gd name="T12" fmla="*/ 132 w 2773"/>
                <a:gd name="T13" fmla="*/ 47 h 5172"/>
                <a:gd name="T14" fmla="*/ 47 w 2773"/>
                <a:gd name="T15" fmla="*/ 305 h 5172"/>
                <a:gd name="T16" fmla="*/ 132 w 2773"/>
                <a:gd name="T17" fmla="*/ 390 h 5172"/>
                <a:gd name="T18" fmla="*/ 132 w 2773"/>
                <a:gd name="T19" fmla="*/ 1453 h 5172"/>
                <a:gd name="T20" fmla="*/ 925 w 2773"/>
                <a:gd name="T21" fmla="*/ 2198 h 5172"/>
                <a:gd name="T22" fmla="*/ 1699 w 2773"/>
                <a:gd name="T23" fmla="*/ 2198 h 5172"/>
                <a:gd name="T24" fmla="*/ 2465 w 2773"/>
                <a:gd name="T25" fmla="*/ 2910 h 5172"/>
                <a:gd name="T26" fmla="*/ 2465 w 2773"/>
                <a:gd name="T27" fmla="*/ 4778 h 5172"/>
                <a:gd name="T28" fmla="*/ 2379 w 2773"/>
                <a:gd name="T29" fmla="*/ 5037 h 5172"/>
                <a:gd name="T30" fmla="*/ 2638 w 2773"/>
                <a:gd name="T31" fmla="*/ 5124 h 5172"/>
                <a:gd name="T32" fmla="*/ 2725 w 2773"/>
                <a:gd name="T33" fmla="*/ 4864 h 5172"/>
                <a:gd name="T34" fmla="*/ 2638 w 2773"/>
                <a:gd name="T35" fmla="*/ 4778 h 5172"/>
                <a:gd name="T36" fmla="*/ 2640 w 2773"/>
                <a:gd name="T37" fmla="*/ 4778 h 5172"/>
                <a:gd name="T38" fmla="*/ 2640 w 2773"/>
                <a:gd name="T39" fmla="*/ 2836 h 5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73" h="5172">
                  <a:moveTo>
                    <a:pt x="2640" y="2836"/>
                  </a:moveTo>
                  <a:lnTo>
                    <a:pt x="1770" y="2026"/>
                  </a:lnTo>
                  <a:lnTo>
                    <a:pt x="997" y="2026"/>
                  </a:lnTo>
                  <a:lnTo>
                    <a:pt x="305" y="1380"/>
                  </a:lnTo>
                  <a:lnTo>
                    <a:pt x="305" y="390"/>
                  </a:lnTo>
                  <a:cubicBezTo>
                    <a:pt x="400" y="343"/>
                    <a:pt x="437" y="227"/>
                    <a:pt x="390" y="132"/>
                  </a:cubicBezTo>
                  <a:cubicBezTo>
                    <a:pt x="342" y="37"/>
                    <a:pt x="227" y="0"/>
                    <a:pt x="132" y="47"/>
                  </a:cubicBezTo>
                  <a:cubicBezTo>
                    <a:pt x="38" y="94"/>
                    <a:pt x="0" y="210"/>
                    <a:pt x="47" y="305"/>
                  </a:cubicBezTo>
                  <a:cubicBezTo>
                    <a:pt x="65" y="341"/>
                    <a:pt x="96" y="372"/>
                    <a:pt x="132" y="390"/>
                  </a:cubicBezTo>
                  <a:lnTo>
                    <a:pt x="132" y="1453"/>
                  </a:lnTo>
                  <a:lnTo>
                    <a:pt x="925" y="2198"/>
                  </a:lnTo>
                  <a:lnTo>
                    <a:pt x="1699" y="2198"/>
                  </a:lnTo>
                  <a:lnTo>
                    <a:pt x="2465" y="2910"/>
                  </a:lnTo>
                  <a:lnTo>
                    <a:pt x="2465" y="4778"/>
                  </a:lnTo>
                  <a:cubicBezTo>
                    <a:pt x="2371" y="4825"/>
                    <a:pt x="2331" y="4941"/>
                    <a:pt x="2379" y="5037"/>
                  </a:cubicBezTo>
                  <a:cubicBezTo>
                    <a:pt x="2426" y="5132"/>
                    <a:pt x="2542" y="5171"/>
                    <a:pt x="2638" y="5124"/>
                  </a:cubicBezTo>
                  <a:cubicBezTo>
                    <a:pt x="2733" y="5077"/>
                    <a:pt x="2772" y="4961"/>
                    <a:pt x="2725" y="4864"/>
                  </a:cubicBezTo>
                  <a:cubicBezTo>
                    <a:pt x="2707" y="4827"/>
                    <a:pt x="2676" y="4797"/>
                    <a:pt x="2638" y="4778"/>
                  </a:cubicBezTo>
                  <a:lnTo>
                    <a:pt x="2640" y="4778"/>
                  </a:lnTo>
                  <a:lnTo>
                    <a:pt x="2640" y="28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5" name="Freeform 11"/>
            <p:cNvSpPr>
              <a:spLocks noChangeArrowheads="1"/>
            </p:cNvSpPr>
            <p:nvPr/>
          </p:nvSpPr>
          <p:spPr bwMode="auto">
            <a:xfrm>
              <a:off x="5930900" y="1577975"/>
              <a:ext cx="280988" cy="1128713"/>
            </a:xfrm>
            <a:custGeom>
              <a:avLst/>
              <a:gdLst>
                <a:gd name="T0" fmla="*/ 134 w 780"/>
                <a:gd name="T1" fmla="*/ 1308 h 3136"/>
                <a:gd name="T2" fmla="*/ 134 w 780"/>
                <a:gd name="T3" fmla="*/ 2742 h 3136"/>
                <a:gd name="T4" fmla="*/ 47 w 780"/>
                <a:gd name="T5" fmla="*/ 3002 h 3136"/>
                <a:gd name="T6" fmla="*/ 307 w 780"/>
                <a:gd name="T7" fmla="*/ 3088 h 3136"/>
                <a:gd name="T8" fmla="*/ 393 w 780"/>
                <a:gd name="T9" fmla="*/ 2828 h 3136"/>
                <a:gd name="T10" fmla="*/ 307 w 780"/>
                <a:gd name="T11" fmla="*/ 2742 h 3136"/>
                <a:gd name="T12" fmla="*/ 307 w 780"/>
                <a:gd name="T13" fmla="*/ 1385 h 3136"/>
                <a:gd name="T14" fmla="*/ 648 w 780"/>
                <a:gd name="T15" fmla="*/ 1062 h 3136"/>
                <a:gd name="T16" fmla="*/ 648 w 780"/>
                <a:gd name="T17" fmla="*/ 399 h 3136"/>
                <a:gd name="T18" fmla="*/ 627 w 780"/>
                <a:gd name="T19" fmla="*/ 399 h 3136"/>
                <a:gd name="T20" fmla="*/ 743 w 780"/>
                <a:gd name="T21" fmla="*/ 152 h 3136"/>
                <a:gd name="T22" fmla="*/ 496 w 780"/>
                <a:gd name="T23" fmla="*/ 36 h 3136"/>
                <a:gd name="T24" fmla="*/ 380 w 780"/>
                <a:gd name="T25" fmla="*/ 283 h 3136"/>
                <a:gd name="T26" fmla="*/ 496 w 780"/>
                <a:gd name="T27" fmla="*/ 399 h 3136"/>
                <a:gd name="T28" fmla="*/ 475 w 780"/>
                <a:gd name="T29" fmla="*/ 399 h 3136"/>
                <a:gd name="T30" fmla="*/ 475 w 780"/>
                <a:gd name="T31" fmla="*/ 988 h 3136"/>
                <a:gd name="T32" fmla="*/ 134 w 780"/>
                <a:gd name="T33" fmla="*/ 1308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0" h="3136">
                  <a:moveTo>
                    <a:pt x="134" y="1308"/>
                  </a:moveTo>
                  <a:lnTo>
                    <a:pt x="134" y="2742"/>
                  </a:lnTo>
                  <a:cubicBezTo>
                    <a:pt x="39" y="2789"/>
                    <a:pt x="0" y="2905"/>
                    <a:pt x="47" y="3002"/>
                  </a:cubicBezTo>
                  <a:cubicBezTo>
                    <a:pt x="94" y="3096"/>
                    <a:pt x="210" y="3135"/>
                    <a:pt x="307" y="3088"/>
                  </a:cubicBezTo>
                  <a:cubicBezTo>
                    <a:pt x="401" y="3041"/>
                    <a:pt x="441" y="2925"/>
                    <a:pt x="393" y="2828"/>
                  </a:cubicBezTo>
                  <a:cubicBezTo>
                    <a:pt x="375" y="2791"/>
                    <a:pt x="344" y="2762"/>
                    <a:pt x="307" y="2742"/>
                  </a:cubicBezTo>
                  <a:lnTo>
                    <a:pt x="307" y="1385"/>
                  </a:lnTo>
                  <a:lnTo>
                    <a:pt x="648" y="1062"/>
                  </a:lnTo>
                  <a:lnTo>
                    <a:pt x="648" y="399"/>
                  </a:lnTo>
                  <a:lnTo>
                    <a:pt x="627" y="399"/>
                  </a:lnTo>
                  <a:cubicBezTo>
                    <a:pt x="726" y="363"/>
                    <a:pt x="779" y="252"/>
                    <a:pt x="743" y="152"/>
                  </a:cubicBezTo>
                  <a:cubicBezTo>
                    <a:pt x="707" y="52"/>
                    <a:pt x="596" y="0"/>
                    <a:pt x="496" y="36"/>
                  </a:cubicBezTo>
                  <a:cubicBezTo>
                    <a:pt x="397" y="72"/>
                    <a:pt x="344" y="183"/>
                    <a:pt x="380" y="283"/>
                  </a:cubicBezTo>
                  <a:cubicBezTo>
                    <a:pt x="400" y="337"/>
                    <a:pt x="442" y="379"/>
                    <a:pt x="496" y="399"/>
                  </a:cubicBezTo>
                  <a:lnTo>
                    <a:pt x="475" y="399"/>
                  </a:lnTo>
                  <a:lnTo>
                    <a:pt x="475" y="988"/>
                  </a:lnTo>
                  <a:lnTo>
                    <a:pt x="134" y="13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6" name="Freeform 12"/>
            <p:cNvSpPr>
              <a:spLocks noChangeArrowheads="1"/>
            </p:cNvSpPr>
            <p:nvPr/>
          </p:nvSpPr>
          <p:spPr bwMode="auto">
            <a:xfrm>
              <a:off x="6515100" y="1920875"/>
              <a:ext cx="273050" cy="733425"/>
            </a:xfrm>
            <a:custGeom>
              <a:avLst/>
              <a:gdLst>
                <a:gd name="T0" fmla="*/ 754 w 757"/>
                <a:gd name="T1" fmla="*/ 193 h 2037"/>
                <a:gd name="T2" fmla="*/ 560 w 757"/>
                <a:gd name="T3" fmla="*/ 0 h 2037"/>
                <a:gd name="T4" fmla="*/ 367 w 757"/>
                <a:gd name="T5" fmla="*/ 194 h 2037"/>
                <a:gd name="T6" fmla="*/ 473 w 757"/>
                <a:gd name="T7" fmla="*/ 366 h 2037"/>
                <a:gd name="T8" fmla="*/ 473 w 757"/>
                <a:gd name="T9" fmla="*/ 1030 h 2037"/>
                <a:gd name="T10" fmla="*/ 132 w 757"/>
                <a:gd name="T11" fmla="*/ 1350 h 2037"/>
                <a:gd name="T12" fmla="*/ 132 w 757"/>
                <a:gd name="T13" fmla="*/ 1643 h 2037"/>
                <a:gd name="T14" fmla="*/ 137 w 757"/>
                <a:gd name="T15" fmla="*/ 1643 h 2037"/>
                <a:gd name="T16" fmla="*/ 44 w 757"/>
                <a:gd name="T17" fmla="*/ 1899 h 2037"/>
                <a:gd name="T18" fmla="*/ 300 w 757"/>
                <a:gd name="T19" fmla="*/ 1992 h 2037"/>
                <a:gd name="T20" fmla="*/ 393 w 757"/>
                <a:gd name="T21" fmla="*/ 1736 h 2037"/>
                <a:gd name="T22" fmla="*/ 300 w 757"/>
                <a:gd name="T23" fmla="*/ 1643 h 2037"/>
                <a:gd name="T24" fmla="*/ 305 w 757"/>
                <a:gd name="T25" fmla="*/ 1643 h 2037"/>
                <a:gd name="T26" fmla="*/ 305 w 757"/>
                <a:gd name="T27" fmla="*/ 1427 h 2037"/>
                <a:gd name="T28" fmla="*/ 646 w 757"/>
                <a:gd name="T29" fmla="*/ 1107 h 2037"/>
                <a:gd name="T30" fmla="*/ 646 w 757"/>
                <a:gd name="T31" fmla="*/ 366 h 2037"/>
                <a:gd name="T32" fmla="*/ 754 w 757"/>
                <a:gd name="T33" fmla="*/ 193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7" h="2037">
                  <a:moveTo>
                    <a:pt x="754" y="193"/>
                  </a:moveTo>
                  <a:cubicBezTo>
                    <a:pt x="754" y="86"/>
                    <a:pt x="668" y="0"/>
                    <a:pt x="560" y="0"/>
                  </a:cubicBezTo>
                  <a:cubicBezTo>
                    <a:pt x="454" y="0"/>
                    <a:pt x="367" y="86"/>
                    <a:pt x="367" y="194"/>
                  </a:cubicBezTo>
                  <a:cubicBezTo>
                    <a:pt x="367" y="268"/>
                    <a:pt x="408" y="333"/>
                    <a:pt x="473" y="366"/>
                  </a:cubicBezTo>
                  <a:lnTo>
                    <a:pt x="473" y="1030"/>
                  </a:lnTo>
                  <a:lnTo>
                    <a:pt x="132" y="1350"/>
                  </a:lnTo>
                  <a:lnTo>
                    <a:pt x="132" y="1643"/>
                  </a:lnTo>
                  <a:lnTo>
                    <a:pt x="137" y="1643"/>
                  </a:lnTo>
                  <a:cubicBezTo>
                    <a:pt x="40" y="1688"/>
                    <a:pt x="0" y="1803"/>
                    <a:pt x="44" y="1899"/>
                  </a:cubicBezTo>
                  <a:cubicBezTo>
                    <a:pt x="89" y="1995"/>
                    <a:pt x="204" y="2036"/>
                    <a:pt x="300" y="1992"/>
                  </a:cubicBezTo>
                  <a:cubicBezTo>
                    <a:pt x="396" y="1948"/>
                    <a:pt x="437" y="1832"/>
                    <a:pt x="393" y="1736"/>
                  </a:cubicBezTo>
                  <a:cubicBezTo>
                    <a:pt x="374" y="1695"/>
                    <a:pt x="341" y="1662"/>
                    <a:pt x="300" y="1643"/>
                  </a:cubicBezTo>
                  <a:lnTo>
                    <a:pt x="305" y="1643"/>
                  </a:lnTo>
                  <a:lnTo>
                    <a:pt x="305" y="1427"/>
                  </a:lnTo>
                  <a:lnTo>
                    <a:pt x="646" y="1107"/>
                  </a:lnTo>
                  <a:lnTo>
                    <a:pt x="646" y="366"/>
                  </a:lnTo>
                  <a:cubicBezTo>
                    <a:pt x="713" y="333"/>
                    <a:pt x="756" y="266"/>
                    <a:pt x="754" y="1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7" name="Freeform 13"/>
            <p:cNvSpPr>
              <a:spLocks noChangeArrowheads="1"/>
            </p:cNvSpPr>
            <p:nvPr/>
          </p:nvSpPr>
          <p:spPr bwMode="auto">
            <a:xfrm>
              <a:off x="5921375" y="2038350"/>
              <a:ext cx="573088" cy="1593850"/>
            </a:xfrm>
            <a:custGeom>
              <a:avLst/>
              <a:gdLst>
                <a:gd name="T0" fmla="*/ 1399 w 1593"/>
                <a:gd name="T1" fmla="*/ 385 h 4427"/>
                <a:gd name="T2" fmla="*/ 1592 w 1593"/>
                <a:gd name="T3" fmla="*/ 193 h 4427"/>
                <a:gd name="T4" fmla="*/ 1399 w 1593"/>
                <a:gd name="T5" fmla="*/ 0 h 4427"/>
                <a:gd name="T6" fmla="*/ 1206 w 1593"/>
                <a:gd name="T7" fmla="*/ 193 h 4427"/>
                <a:gd name="T8" fmla="*/ 1216 w 1593"/>
                <a:gd name="T9" fmla="*/ 250 h 4427"/>
                <a:gd name="T10" fmla="*/ 668 w 1593"/>
                <a:gd name="T11" fmla="*/ 769 h 4427"/>
                <a:gd name="T12" fmla="*/ 661 w 1593"/>
                <a:gd name="T13" fmla="*/ 1772 h 4427"/>
                <a:gd name="T14" fmla="*/ 142 w 1593"/>
                <a:gd name="T15" fmla="*/ 2281 h 4427"/>
                <a:gd name="T16" fmla="*/ 142 w 1593"/>
                <a:gd name="T17" fmla="*/ 4028 h 4427"/>
                <a:gd name="T18" fmla="*/ 44 w 1593"/>
                <a:gd name="T19" fmla="*/ 4284 h 4427"/>
                <a:gd name="T20" fmla="*/ 300 w 1593"/>
                <a:gd name="T21" fmla="*/ 4382 h 4427"/>
                <a:gd name="T22" fmla="*/ 398 w 1593"/>
                <a:gd name="T23" fmla="*/ 4125 h 4427"/>
                <a:gd name="T24" fmla="*/ 315 w 1593"/>
                <a:gd name="T25" fmla="*/ 4034 h 4427"/>
                <a:gd name="T26" fmla="*/ 315 w 1593"/>
                <a:gd name="T27" fmla="*/ 2353 h 4427"/>
                <a:gd name="T28" fmla="*/ 834 w 1593"/>
                <a:gd name="T29" fmla="*/ 1845 h 4427"/>
                <a:gd name="T30" fmla="*/ 841 w 1593"/>
                <a:gd name="T31" fmla="*/ 841 h 4427"/>
                <a:gd name="T32" fmla="*/ 1337 w 1593"/>
                <a:gd name="T33" fmla="*/ 374 h 4427"/>
                <a:gd name="T34" fmla="*/ 1399 w 1593"/>
                <a:gd name="T35" fmla="*/ 385 h 4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3" h="4427">
                  <a:moveTo>
                    <a:pt x="1399" y="385"/>
                  </a:moveTo>
                  <a:cubicBezTo>
                    <a:pt x="1505" y="385"/>
                    <a:pt x="1592" y="299"/>
                    <a:pt x="1592" y="193"/>
                  </a:cubicBezTo>
                  <a:cubicBezTo>
                    <a:pt x="1592" y="87"/>
                    <a:pt x="1505" y="0"/>
                    <a:pt x="1399" y="0"/>
                  </a:cubicBezTo>
                  <a:cubicBezTo>
                    <a:pt x="1293" y="0"/>
                    <a:pt x="1206" y="87"/>
                    <a:pt x="1206" y="193"/>
                  </a:cubicBezTo>
                  <a:cubicBezTo>
                    <a:pt x="1206" y="212"/>
                    <a:pt x="1210" y="232"/>
                    <a:pt x="1216" y="250"/>
                  </a:cubicBezTo>
                  <a:lnTo>
                    <a:pt x="668" y="769"/>
                  </a:lnTo>
                  <a:lnTo>
                    <a:pt x="661" y="1772"/>
                  </a:lnTo>
                  <a:lnTo>
                    <a:pt x="142" y="2281"/>
                  </a:lnTo>
                  <a:lnTo>
                    <a:pt x="142" y="4028"/>
                  </a:lnTo>
                  <a:cubicBezTo>
                    <a:pt x="44" y="4072"/>
                    <a:pt x="0" y="4186"/>
                    <a:pt x="44" y="4284"/>
                  </a:cubicBezTo>
                  <a:cubicBezTo>
                    <a:pt x="88" y="4382"/>
                    <a:pt x="202" y="4426"/>
                    <a:pt x="300" y="4382"/>
                  </a:cubicBezTo>
                  <a:cubicBezTo>
                    <a:pt x="398" y="4338"/>
                    <a:pt x="442" y="4223"/>
                    <a:pt x="398" y="4125"/>
                  </a:cubicBezTo>
                  <a:cubicBezTo>
                    <a:pt x="382" y="4086"/>
                    <a:pt x="352" y="4055"/>
                    <a:pt x="315" y="4034"/>
                  </a:cubicBezTo>
                  <a:lnTo>
                    <a:pt x="315" y="2353"/>
                  </a:lnTo>
                  <a:lnTo>
                    <a:pt x="834" y="1845"/>
                  </a:lnTo>
                  <a:lnTo>
                    <a:pt x="841" y="841"/>
                  </a:lnTo>
                  <a:lnTo>
                    <a:pt x="1337" y="374"/>
                  </a:lnTo>
                  <a:cubicBezTo>
                    <a:pt x="1355" y="381"/>
                    <a:pt x="1376" y="385"/>
                    <a:pt x="1399" y="3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8" name="Freeform 14"/>
            <p:cNvSpPr>
              <a:spLocks noChangeArrowheads="1"/>
            </p:cNvSpPr>
            <p:nvPr/>
          </p:nvSpPr>
          <p:spPr bwMode="auto">
            <a:xfrm>
              <a:off x="6142038" y="1693863"/>
              <a:ext cx="261937" cy="454025"/>
            </a:xfrm>
            <a:custGeom>
              <a:avLst/>
              <a:gdLst>
                <a:gd name="T0" fmla="*/ 727 w 728"/>
                <a:gd name="T1" fmla="*/ 192 h 1263"/>
                <a:gd name="T2" fmla="*/ 534 w 728"/>
                <a:gd name="T3" fmla="*/ 0 h 1263"/>
                <a:gd name="T4" fmla="*/ 342 w 728"/>
                <a:gd name="T5" fmla="*/ 192 h 1263"/>
                <a:gd name="T6" fmla="*/ 448 w 728"/>
                <a:gd name="T7" fmla="*/ 364 h 1263"/>
                <a:gd name="T8" fmla="*/ 448 w 728"/>
                <a:gd name="T9" fmla="*/ 754 h 1263"/>
                <a:gd name="T10" fmla="*/ 289 w 728"/>
                <a:gd name="T11" fmla="*/ 903 h 1263"/>
                <a:gd name="T12" fmla="*/ 193 w 728"/>
                <a:gd name="T13" fmla="*/ 876 h 1263"/>
                <a:gd name="T14" fmla="*/ 0 w 728"/>
                <a:gd name="T15" fmla="*/ 1069 h 1263"/>
                <a:gd name="T16" fmla="*/ 193 w 728"/>
                <a:gd name="T17" fmla="*/ 1262 h 1263"/>
                <a:gd name="T18" fmla="*/ 386 w 728"/>
                <a:gd name="T19" fmla="*/ 1069 h 1263"/>
                <a:gd name="T20" fmla="*/ 384 w 728"/>
                <a:gd name="T21" fmla="*/ 1051 h 1263"/>
                <a:gd name="T22" fmla="*/ 621 w 728"/>
                <a:gd name="T23" fmla="*/ 829 h 1263"/>
                <a:gd name="T24" fmla="*/ 621 w 728"/>
                <a:gd name="T25" fmla="*/ 364 h 1263"/>
                <a:gd name="T26" fmla="*/ 727 w 728"/>
                <a:gd name="T27" fmla="*/ 19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8" h="1263">
                  <a:moveTo>
                    <a:pt x="727" y="192"/>
                  </a:moveTo>
                  <a:cubicBezTo>
                    <a:pt x="727" y="86"/>
                    <a:pt x="640" y="0"/>
                    <a:pt x="534" y="0"/>
                  </a:cubicBezTo>
                  <a:cubicBezTo>
                    <a:pt x="428" y="0"/>
                    <a:pt x="342" y="86"/>
                    <a:pt x="342" y="192"/>
                  </a:cubicBezTo>
                  <a:cubicBezTo>
                    <a:pt x="342" y="267"/>
                    <a:pt x="386" y="333"/>
                    <a:pt x="448" y="364"/>
                  </a:cubicBezTo>
                  <a:lnTo>
                    <a:pt x="448" y="754"/>
                  </a:lnTo>
                  <a:lnTo>
                    <a:pt x="289" y="903"/>
                  </a:lnTo>
                  <a:cubicBezTo>
                    <a:pt x="262" y="886"/>
                    <a:pt x="229" y="876"/>
                    <a:pt x="193" y="876"/>
                  </a:cubicBezTo>
                  <a:cubicBezTo>
                    <a:pt x="87" y="876"/>
                    <a:pt x="0" y="963"/>
                    <a:pt x="0" y="1069"/>
                  </a:cubicBezTo>
                  <a:cubicBezTo>
                    <a:pt x="0" y="1175"/>
                    <a:pt x="87" y="1262"/>
                    <a:pt x="193" y="1262"/>
                  </a:cubicBezTo>
                  <a:cubicBezTo>
                    <a:pt x="299" y="1262"/>
                    <a:pt x="386" y="1175"/>
                    <a:pt x="386" y="1069"/>
                  </a:cubicBezTo>
                  <a:cubicBezTo>
                    <a:pt x="386" y="1063"/>
                    <a:pt x="384" y="1058"/>
                    <a:pt x="384" y="1051"/>
                  </a:cubicBezTo>
                  <a:lnTo>
                    <a:pt x="621" y="829"/>
                  </a:lnTo>
                  <a:lnTo>
                    <a:pt x="621" y="364"/>
                  </a:lnTo>
                  <a:cubicBezTo>
                    <a:pt x="683" y="333"/>
                    <a:pt x="727" y="267"/>
                    <a:pt x="727" y="19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593261" y="4058559"/>
            <a:ext cx="593063" cy="516113"/>
            <a:chOff x="8834092" y="4167766"/>
            <a:chExt cx="1712913" cy="1490662"/>
          </a:xfrm>
        </p:grpSpPr>
        <p:sp>
          <p:nvSpPr>
            <p:cNvPr id="722" name="Freeform 18"/>
            <p:cNvSpPr>
              <a:spLocks noChangeArrowheads="1"/>
            </p:cNvSpPr>
            <p:nvPr/>
          </p:nvSpPr>
          <p:spPr bwMode="auto">
            <a:xfrm>
              <a:off x="8834092" y="4167766"/>
              <a:ext cx="1712913" cy="1339850"/>
            </a:xfrm>
            <a:custGeom>
              <a:avLst/>
              <a:gdLst>
                <a:gd name="T0" fmla="*/ 4759 w 4760"/>
                <a:gd name="T1" fmla="*/ 3395 h 3724"/>
                <a:gd name="T2" fmla="*/ 4449 w 4760"/>
                <a:gd name="T3" fmla="*/ 3723 h 3724"/>
                <a:gd name="T4" fmla="*/ 310 w 4760"/>
                <a:gd name="T5" fmla="*/ 3723 h 3724"/>
                <a:gd name="T6" fmla="*/ 0 w 4760"/>
                <a:gd name="T7" fmla="*/ 3395 h 3724"/>
                <a:gd name="T8" fmla="*/ 0 w 4760"/>
                <a:gd name="T9" fmla="*/ 328 h 3724"/>
                <a:gd name="T10" fmla="*/ 310 w 4760"/>
                <a:gd name="T11" fmla="*/ 0 h 3724"/>
                <a:gd name="T12" fmla="*/ 4449 w 4760"/>
                <a:gd name="T13" fmla="*/ 0 h 3724"/>
                <a:gd name="T14" fmla="*/ 4759 w 4760"/>
                <a:gd name="T15" fmla="*/ 328 h 3724"/>
                <a:gd name="T16" fmla="*/ 4759 w 4760"/>
                <a:gd name="T17" fmla="*/ 3395 h 3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0" h="3724">
                  <a:moveTo>
                    <a:pt x="4759" y="3395"/>
                  </a:moveTo>
                  <a:cubicBezTo>
                    <a:pt x="4759" y="3576"/>
                    <a:pt x="4620" y="3723"/>
                    <a:pt x="4449" y="3723"/>
                  </a:cubicBezTo>
                  <a:lnTo>
                    <a:pt x="310" y="3723"/>
                  </a:lnTo>
                  <a:cubicBezTo>
                    <a:pt x="139" y="3723"/>
                    <a:pt x="0" y="3576"/>
                    <a:pt x="0" y="3395"/>
                  </a:cubicBezTo>
                  <a:lnTo>
                    <a:pt x="0" y="328"/>
                  </a:lnTo>
                  <a:cubicBezTo>
                    <a:pt x="0" y="147"/>
                    <a:pt x="139" y="0"/>
                    <a:pt x="310" y="0"/>
                  </a:cubicBezTo>
                  <a:lnTo>
                    <a:pt x="4449" y="0"/>
                  </a:lnTo>
                  <a:cubicBezTo>
                    <a:pt x="4620" y="0"/>
                    <a:pt x="4759" y="147"/>
                    <a:pt x="4759" y="328"/>
                  </a:cubicBezTo>
                  <a:lnTo>
                    <a:pt x="4759" y="3395"/>
                  </a:ln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3" name="Line 19"/>
            <p:cNvSpPr>
              <a:spLocks noChangeShapeType="1"/>
            </p:cNvSpPr>
            <p:nvPr/>
          </p:nvSpPr>
          <p:spPr bwMode="auto">
            <a:xfrm>
              <a:off x="9169055" y="5656841"/>
              <a:ext cx="1042987" cy="1587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4" name="Line 20"/>
            <p:cNvSpPr>
              <a:spLocks noChangeShapeType="1"/>
            </p:cNvSpPr>
            <p:nvPr/>
          </p:nvSpPr>
          <p:spPr bwMode="auto">
            <a:xfrm>
              <a:off x="9653242" y="5509203"/>
              <a:ext cx="1588" cy="149225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5" name="Freeform 21"/>
            <p:cNvSpPr>
              <a:spLocks noChangeArrowheads="1"/>
            </p:cNvSpPr>
            <p:nvPr/>
          </p:nvSpPr>
          <p:spPr bwMode="auto">
            <a:xfrm>
              <a:off x="9653242" y="5321878"/>
              <a:ext cx="74613" cy="74613"/>
            </a:xfrm>
            <a:custGeom>
              <a:avLst/>
              <a:gdLst>
                <a:gd name="T0" fmla="*/ 205 w 206"/>
                <a:gd name="T1" fmla="*/ 103 h 207"/>
                <a:gd name="T2" fmla="*/ 192 w 206"/>
                <a:gd name="T3" fmla="*/ 155 h 207"/>
                <a:gd name="T4" fmla="*/ 154 w 206"/>
                <a:gd name="T5" fmla="*/ 192 h 207"/>
                <a:gd name="T6" fmla="*/ 103 w 206"/>
                <a:gd name="T7" fmla="*/ 206 h 207"/>
                <a:gd name="T8" fmla="*/ 51 w 206"/>
                <a:gd name="T9" fmla="*/ 192 h 207"/>
                <a:gd name="T10" fmla="*/ 13 w 206"/>
                <a:gd name="T11" fmla="*/ 155 h 207"/>
                <a:gd name="T12" fmla="*/ 0 w 206"/>
                <a:gd name="T13" fmla="*/ 103 h 207"/>
                <a:gd name="T14" fmla="*/ 13 w 206"/>
                <a:gd name="T15" fmla="*/ 52 h 207"/>
                <a:gd name="T16" fmla="*/ 51 w 206"/>
                <a:gd name="T17" fmla="*/ 14 h 207"/>
                <a:gd name="T18" fmla="*/ 103 w 206"/>
                <a:gd name="T19" fmla="*/ 0 h 207"/>
                <a:gd name="T20" fmla="*/ 154 w 206"/>
                <a:gd name="T21" fmla="*/ 14 h 207"/>
                <a:gd name="T22" fmla="*/ 192 w 206"/>
                <a:gd name="T23" fmla="*/ 52 h 207"/>
                <a:gd name="T24" fmla="*/ 205 w 206"/>
                <a:gd name="T25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207">
                  <a:moveTo>
                    <a:pt x="205" y="103"/>
                  </a:moveTo>
                  <a:cubicBezTo>
                    <a:pt x="205" y="122"/>
                    <a:pt x="201" y="139"/>
                    <a:pt x="192" y="155"/>
                  </a:cubicBezTo>
                  <a:cubicBezTo>
                    <a:pt x="182" y="172"/>
                    <a:pt x="170" y="183"/>
                    <a:pt x="154" y="192"/>
                  </a:cubicBezTo>
                  <a:cubicBezTo>
                    <a:pt x="138" y="202"/>
                    <a:pt x="121" y="206"/>
                    <a:pt x="103" y="206"/>
                  </a:cubicBezTo>
                  <a:cubicBezTo>
                    <a:pt x="84" y="206"/>
                    <a:pt x="67" y="202"/>
                    <a:pt x="51" y="192"/>
                  </a:cubicBezTo>
                  <a:cubicBezTo>
                    <a:pt x="35" y="183"/>
                    <a:pt x="22" y="172"/>
                    <a:pt x="13" y="155"/>
                  </a:cubicBezTo>
                  <a:cubicBezTo>
                    <a:pt x="3" y="139"/>
                    <a:pt x="0" y="122"/>
                    <a:pt x="0" y="103"/>
                  </a:cubicBezTo>
                  <a:cubicBezTo>
                    <a:pt x="0" y="84"/>
                    <a:pt x="3" y="69"/>
                    <a:pt x="13" y="52"/>
                  </a:cubicBezTo>
                  <a:cubicBezTo>
                    <a:pt x="22" y="36"/>
                    <a:pt x="35" y="24"/>
                    <a:pt x="51" y="14"/>
                  </a:cubicBezTo>
                  <a:cubicBezTo>
                    <a:pt x="67" y="5"/>
                    <a:pt x="84" y="0"/>
                    <a:pt x="103" y="0"/>
                  </a:cubicBezTo>
                  <a:cubicBezTo>
                    <a:pt x="121" y="0"/>
                    <a:pt x="138" y="5"/>
                    <a:pt x="154" y="14"/>
                  </a:cubicBezTo>
                  <a:cubicBezTo>
                    <a:pt x="170" y="24"/>
                    <a:pt x="182" y="36"/>
                    <a:pt x="192" y="52"/>
                  </a:cubicBezTo>
                  <a:cubicBezTo>
                    <a:pt x="201" y="69"/>
                    <a:pt x="205" y="84"/>
                    <a:pt x="205" y="103"/>
                  </a:cubicBez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6" name="Line 22"/>
            <p:cNvSpPr>
              <a:spLocks noChangeShapeType="1"/>
            </p:cNvSpPr>
            <p:nvPr/>
          </p:nvSpPr>
          <p:spPr bwMode="auto">
            <a:xfrm>
              <a:off x="8834092" y="5210753"/>
              <a:ext cx="1712913" cy="1588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7" name="Freeform 23"/>
            <p:cNvSpPr>
              <a:spLocks noChangeArrowheads="1"/>
            </p:cNvSpPr>
            <p:nvPr/>
          </p:nvSpPr>
          <p:spPr bwMode="auto">
            <a:xfrm>
              <a:off x="9019830" y="4316991"/>
              <a:ext cx="746125" cy="746125"/>
            </a:xfrm>
            <a:custGeom>
              <a:avLst/>
              <a:gdLst>
                <a:gd name="T0" fmla="*/ 2071 w 2072"/>
                <a:gd name="T1" fmla="*/ 1036 h 2072"/>
                <a:gd name="T2" fmla="*/ 1932 w 2072"/>
                <a:gd name="T3" fmla="*/ 1553 h 2072"/>
                <a:gd name="T4" fmla="*/ 1553 w 2072"/>
                <a:gd name="T5" fmla="*/ 1932 h 2072"/>
                <a:gd name="T6" fmla="*/ 1036 w 2072"/>
                <a:gd name="T7" fmla="*/ 2071 h 2072"/>
                <a:gd name="T8" fmla="*/ 518 w 2072"/>
                <a:gd name="T9" fmla="*/ 1932 h 2072"/>
                <a:gd name="T10" fmla="*/ 139 w 2072"/>
                <a:gd name="T11" fmla="*/ 1553 h 2072"/>
                <a:gd name="T12" fmla="*/ 0 w 2072"/>
                <a:gd name="T13" fmla="*/ 1036 h 2072"/>
                <a:gd name="T14" fmla="*/ 139 w 2072"/>
                <a:gd name="T15" fmla="*/ 518 h 2072"/>
                <a:gd name="T16" fmla="*/ 518 w 2072"/>
                <a:gd name="T17" fmla="*/ 139 h 2072"/>
                <a:gd name="T18" fmla="*/ 1036 w 2072"/>
                <a:gd name="T19" fmla="*/ 0 h 2072"/>
                <a:gd name="T20" fmla="*/ 1553 w 2072"/>
                <a:gd name="T21" fmla="*/ 139 h 2072"/>
                <a:gd name="T22" fmla="*/ 1932 w 2072"/>
                <a:gd name="T23" fmla="*/ 518 h 2072"/>
                <a:gd name="T24" fmla="*/ 2071 w 2072"/>
                <a:gd name="T25" fmla="*/ 1036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2" h="2072">
                  <a:moveTo>
                    <a:pt x="2071" y="1036"/>
                  </a:moveTo>
                  <a:cubicBezTo>
                    <a:pt x="2071" y="1226"/>
                    <a:pt x="2027" y="1388"/>
                    <a:pt x="1932" y="1553"/>
                  </a:cubicBezTo>
                  <a:cubicBezTo>
                    <a:pt x="1837" y="1718"/>
                    <a:pt x="1718" y="1837"/>
                    <a:pt x="1553" y="1932"/>
                  </a:cubicBezTo>
                  <a:cubicBezTo>
                    <a:pt x="1388" y="2028"/>
                    <a:pt x="1226" y="2071"/>
                    <a:pt x="1036" y="2071"/>
                  </a:cubicBezTo>
                  <a:cubicBezTo>
                    <a:pt x="845" y="2071"/>
                    <a:pt x="683" y="2028"/>
                    <a:pt x="518" y="1932"/>
                  </a:cubicBezTo>
                  <a:cubicBezTo>
                    <a:pt x="353" y="1837"/>
                    <a:pt x="234" y="1718"/>
                    <a:pt x="139" y="1553"/>
                  </a:cubicBezTo>
                  <a:cubicBezTo>
                    <a:pt x="44" y="1388"/>
                    <a:pt x="0" y="1227"/>
                    <a:pt x="0" y="1036"/>
                  </a:cubicBezTo>
                  <a:cubicBezTo>
                    <a:pt x="0" y="846"/>
                    <a:pt x="44" y="683"/>
                    <a:pt x="139" y="518"/>
                  </a:cubicBezTo>
                  <a:cubicBezTo>
                    <a:pt x="234" y="353"/>
                    <a:pt x="353" y="234"/>
                    <a:pt x="518" y="139"/>
                  </a:cubicBezTo>
                  <a:cubicBezTo>
                    <a:pt x="683" y="44"/>
                    <a:pt x="845" y="0"/>
                    <a:pt x="1036" y="0"/>
                  </a:cubicBezTo>
                  <a:cubicBezTo>
                    <a:pt x="1226" y="0"/>
                    <a:pt x="1388" y="44"/>
                    <a:pt x="1553" y="139"/>
                  </a:cubicBezTo>
                  <a:cubicBezTo>
                    <a:pt x="1718" y="234"/>
                    <a:pt x="1837" y="353"/>
                    <a:pt x="1932" y="518"/>
                  </a:cubicBezTo>
                  <a:cubicBezTo>
                    <a:pt x="2027" y="683"/>
                    <a:pt x="2071" y="845"/>
                    <a:pt x="2071" y="1036"/>
                  </a:cubicBez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8" name="Freeform 24"/>
            <p:cNvSpPr>
              <a:spLocks noChangeArrowheads="1"/>
            </p:cNvSpPr>
            <p:nvPr/>
          </p:nvSpPr>
          <p:spPr bwMode="auto">
            <a:xfrm>
              <a:off x="9392892" y="4382078"/>
              <a:ext cx="239713" cy="593725"/>
            </a:xfrm>
            <a:custGeom>
              <a:avLst/>
              <a:gdLst>
                <a:gd name="T0" fmla="*/ 584 w 664"/>
                <a:gd name="T1" fmla="*/ 0 h 1648"/>
                <a:gd name="T2" fmla="*/ 0 w 664"/>
                <a:gd name="T3" fmla="*/ 854 h 1648"/>
                <a:gd name="T4" fmla="*/ 663 w 664"/>
                <a:gd name="T5" fmla="*/ 1647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4" h="1648">
                  <a:moveTo>
                    <a:pt x="584" y="0"/>
                  </a:moveTo>
                  <a:lnTo>
                    <a:pt x="0" y="854"/>
                  </a:lnTo>
                  <a:lnTo>
                    <a:pt x="663" y="1647"/>
                  </a:ln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9" name="Line 25"/>
            <p:cNvSpPr>
              <a:spLocks noChangeShapeType="1"/>
            </p:cNvSpPr>
            <p:nvPr/>
          </p:nvSpPr>
          <p:spPr bwMode="auto">
            <a:xfrm flipH="1">
              <a:off x="9018242" y="4690053"/>
              <a:ext cx="37623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0" name="Line 26"/>
            <p:cNvSpPr>
              <a:spLocks noChangeShapeType="1"/>
            </p:cNvSpPr>
            <p:nvPr/>
          </p:nvSpPr>
          <p:spPr bwMode="auto">
            <a:xfrm>
              <a:off x="9913592" y="4391603"/>
              <a:ext cx="44608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1" name="Line 27"/>
            <p:cNvSpPr>
              <a:spLocks noChangeShapeType="1"/>
            </p:cNvSpPr>
            <p:nvPr/>
          </p:nvSpPr>
          <p:spPr bwMode="auto">
            <a:xfrm flipV="1">
              <a:off x="9913592" y="4612435"/>
              <a:ext cx="466787" cy="300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2" name="Line 28"/>
            <p:cNvSpPr>
              <a:spLocks noChangeShapeType="1"/>
            </p:cNvSpPr>
            <p:nvPr/>
          </p:nvSpPr>
          <p:spPr bwMode="auto">
            <a:xfrm>
              <a:off x="9913592" y="4837691"/>
              <a:ext cx="446088" cy="158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8E8BCA7-2A46-4A58-9095-668169DA9494}"/>
              </a:ext>
            </a:extLst>
          </p:cNvPr>
          <p:cNvSpPr/>
          <p:nvPr/>
        </p:nvSpPr>
        <p:spPr>
          <a:xfrm>
            <a:off x="1029082" y="3106875"/>
            <a:ext cx="471885" cy="238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EAEEADD-8CE1-443A-B935-7EE499FFAD45}"/>
              </a:ext>
            </a:extLst>
          </p:cNvPr>
          <p:cNvGrpSpPr/>
          <p:nvPr/>
        </p:nvGrpSpPr>
        <p:grpSpPr>
          <a:xfrm>
            <a:off x="1026957" y="3943993"/>
            <a:ext cx="476134" cy="467582"/>
            <a:chOff x="2549926" y="1227604"/>
            <a:chExt cx="5177116" cy="5084148"/>
          </a:xfrm>
        </p:grpSpPr>
        <p:sp>
          <p:nvSpPr>
            <p:cNvPr id="205" name="Freeform: Shape 583">
              <a:extLst>
                <a:ext uri="{FF2B5EF4-FFF2-40B4-BE49-F238E27FC236}">
                  <a16:creationId xmlns:a16="http://schemas.microsoft.com/office/drawing/2014/main" id="{F2B35AA8-8718-4590-A107-3CFFCFB74F8C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A3043977-89CB-4A95-A293-16F283986B94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829CCA2-178D-4D6B-9FC5-2630A342B21D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2563FEF-DAD4-4A23-BB45-EAC541594376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DED1F1B-F2B0-4F8B-BFAD-0BAD3388FE23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936F1BB-B5F7-4834-A484-F4A349C3F6CA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8FB4239-4769-4815-B8FE-88E8D3A8B968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2" name="Cylinder 590">
              <a:extLst>
                <a:ext uri="{FF2B5EF4-FFF2-40B4-BE49-F238E27FC236}">
                  <a16:creationId xmlns:a16="http://schemas.microsoft.com/office/drawing/2014/main" id="{34C16495-DC70-480D-ADF0-7781670E247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1057440" y="5042294"/>
            <a:ext cx="415168" cy="307754"/>
            <a:chOff x="-2575176" y="-1203590"/>
            <a:chExt cx="3082012" cy="2284628"/>
          </a:xfrm>
          <a:solidFill>
            <a:schemeClr val="accent1"/>
          </a:solidFill>
        </p:grpSpPr>
        <p:sp>
          <p:nvSpPr>
            <p:cNvPr id="214" name="Freeform 42"/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5" name="Freeform 43"/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6" name="Freeform 44"/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7" name="Freeform 45"/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E98A571-5A30-4C43-8EC9-BBE5278533B5}"/>
              </a:ext>
            </a:extLst>
          </p:cNvPr>
          <p:cNvGrpSpPr/>
          <p:nvPr/>
        </p:nvGrpSpPr>
        <p:grpSpPr>
          <a:xfrm>
            <a:off x="10651930" y="2933595"/>
            <a:ext cx="496622" cy="378062"/>
            <a:chOff x="2502877" y="2643553"/>
            <a:chExt cx="3651737" cy="2779942"/>
          </a:xfrm>
        </p:grpSpPr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AA201B79-48DF-4CE1-A660-76EE2C933301}"/>
                </a:ext>
              </a:extLst>
            </p:cNvPr>
            <p:cNvCxnSpPr>
              <a:cxnSpLocks/>
            </p:cNvCxnSpPr>
            <p:nvPr/>
          </p:nvCxnSpPr>
          <p:spPr>
            <a:xfrm>
              <a:off x="3303655" y="4505747"/>
              <a:ext cx="0" cy="91774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87DFF8DA-748D-4A42-A1BC-3EA296E54544}"/>
                </a:ext>
              </a:extLst>
            </p:cNvPr>
            <p:cNvCxnSpPr>
              <a:cxnSpLocks/>
            </p:cNvCxnSpPr>
            <p:nvPr/>
          </p:nvCxnSpPr>
          <p:spPr>
            <a:xfrm>
              <a:off x="3983069" y="3734649"/>
              <a:ext cx="0" cy="1688846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A88BE1F-D84C-49A8-AD37-F96D49F689A6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2" y="4051603"/>
              <a:ext cx="0" cy="1371892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9F5BE5D-B2E8-4AE9-98BD-5CB0BFF18C6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632" y="3185667"/>
              <a:ext cx="0" cy="223782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Freeform: Shape 581">
              <a:extLst>
                <a:ext uri="{FF2B5EF4-FFF2-40B4-BE49-F238E27FC236}">
                  <a16:creationId xmlns:a16="http://schemas.microsoft.com/office/drawing/2014/main" id="{7FD3112F-1B1F-4DA6-A031-491CA8167398}"/>
                </a:ext>
              </a:extLst>
            </p:cNvPr>
            <p:cNvSpPr/>
            <p:nvPr/>
          </p:nvSpPr>
          <p:spPr bwMode="auto">
            <a:xfrm>
              <a:off x="2502877" y="2643553"/>
              <a:ext cx="3651737" cy="2288931"/>
            </a:xfrm>
            <a:custGeom>
              <a:avLst/>
              <a:gdLst>
                <a:gd name="connsiteX0" fmla="*/ 396145 w 3651737"/>
                <a:gd name="connsiteY0" fmla="*/ 0 h 2582009"/>
                <a:gd name="connsiteX1" fmla="*/ 3255592 w 3651737"/>
                <a:gd name="connsiteY1" fmla="*/ 0 h 2582009"/>
                <a:gd name="connsiteX2" fmla="*/ 3651737 w 3651737"/>
                <a:gd name="connsiteY2" fmla="*/ 396145 h 2582009"/>
                <a:gd name="connsiteX3" fmla="*/ 3651737 w 3651737"/>
                <a:gd name="connsiteY3" fmla="*/ 1892786 h 2582009"/>
                <a:gd name="connsiteX4" fmla="*/ 3255592 w 3651737"/>
                <a:gd name="connsiteY4" fmla="*/ 2288931 h 2582009"/>
                <a:gd name="connsiteX5" fmla="*/ 3196003 w 3651737"/>
                <a:gd name="connsiteY5" fmla="*/ 2288931 h 2582009"/>
                <a:gd name="connsiteX6" fmla="*/ 3196003 w 3651737"/>
                <a:gd name="connsiteY6" fmla="*/ 2582009 h 2582009"/>
                <a:gd name="connsiteX7" fmla="*/ 455734 w 3651737"/>
                <a:gd name="connsiteY7" fmla="*/ 2582009 h 2582009"/>
                <a:gd name="connsiteX8" fmla="*/ 455734 w 3651737"/>
                <a:gd name="connsiteY8" fmla="*/ 2288931 h 2582009"/>
                <a:gd name="connsiteX9" fmla="*/ 396145 w 3651737"/>
                <a:gd name="connsiteY9" fmla="*/ 2288931 h 2582009"/>
                <a:gd name="connsiteX10" fmla="*/ 0 w 3651737"/>
                <a:gd name="connsiteY10" fmla="*/ 1892786 h 2582009"/>
                <a:gd name="connsiteX11" fmla="*/ 0 w 3651737"/>
                <a:gd name="connsiteY11" fmla="*/ 396145 h 2582009"/>
                <a:gd name="connsiteX12" fmla="*/ 396145 w 3651737"/>
                <a:gd name="connsiteY12" fmla="*/ 0 h 2582009"/>
                <a:gd name="connsiteX0" fmla="*/ 455734 w 3651737"/>
                <a:gd name="connsiteY0" fmla="*/ 2582009 h 2673449"/>
                <a:gd name="connsiteX1" fmla="*/ 455734 w 3651737"/>
                <a:gd name="connsiteY1" fmla="*/ 2288931 h 2673449"/>
                <a:gd name="connsiteX2" fmla="*/ 396145 w 3651737"/>
                <a:gd name="connsiteY2" fmla="*/ 2288931 h 2673449"/>
                <a:gd name="connsiteX3" fmla="*/ 0 w 3651737"/>
                <a:gd name="connsiteY3" fmla="*/ 1892786 h 2673449"/>
                <a:gd name="connsiteX4" fmla="*/ 0 w 3651737"/>
                <a:gd name="connsiteY4" fmla="*/ 396145 h 2673449"/>
                <a:gd name="connsiteX5" fmla="*/ 396145 w 3651737"/>
                <a:gd name="connsiteY5" fmla="*/ 0 h 2673449"/>
                <a:gd name="connsiteX6" fmla="*/ 3255592 w 3651737"/>
                <a:gd name="connsiteY6" fmla="*/ 0 h 2673449"/>
                <a:gd name="connsiteX7" fmla="*/ 3651737 w 3651737"/>
                <a:gd name="connsiteY7" fmla="*/ 396145 h 2673449"/>
                <a:gd name="connsiteX8" fmla="*/ 3651737 w 3651737"/>
                <a:gd name="connsiteY8" fmla="*/ 1892786 h 2673449"/>
                <a:gd name="connsiteX9" fmla="*/ 3255592 w 3651737"/>
                <a:gd name="connsiteY9" fmla="*/ 2288931 h 2673449"/>
                <a:gd name="connsiteX10" fmla="*/ 3196003 w 3651737"/>
                <a:gd name="connsiteY10" fmla="*/ 2288931 h 2673449"/>
                <a:gd name="connsiteX11" fmla="*/ 3196003 w 3651737"/>
                <a:gd name="connsiteY11" fmla="*/ 2582009 h 2673449"/>
                <a:gd name="connsiteX12" fmla="*/ 547174 w 3651737"/>
                <a:gd name="connsiteY12" fmla="*/ 2673449 h 2673449"/>
                <a:gd name="connsiteX0" fmla="*/ 455734 w 3651737"/>
                <a:gd name="connsiteY0" fmla="*/ 2582009 h 2582009"/>
                <a:gd name="connsiteX1" fmla="*/ 455734 w 3651737"/>
                <a:gd name="connsiteY1" fmla="*/ 2288931 h 2582009"/>
                <a:gd name="connsiteX2" fmla="*/ 396145 w 3651737"/>
                <a:gd name="connsiteY2" fmla="*/ 2288931 h 2582009"/>
                <a:gd name="connsiteX3" fmla="*/ 0 w 3651737"/>
                <a:gd name="connsiteY3" fmla="*/ 1892786 h 2582009"/>
                <a:gd name="connsiteX4" fmla="*/ 0 w 3651737"/>
                <a:gd name="connsiteY4" fmla="*/ 396145 h 2582009"/>
                <a:gd name="connsiteX5" fmla="*/ 396145 w 3651737"/>
                <a:gd name="connsiteY5" fmla="*/ 0 h 2582009"/>
                <a:gd name="connsiteX6" fmla="*/ 3255592 w 3651737"/>
                <a:gd name="connsiteY6" fmla="*/ 0 h 2582009"/>
                <a:gd name="connsiteX7" fmla="*/ 3651737 w 3651737"/>
                <a:gd name="connsiteY7" fmla="*/ 396145 h 2582009"/>
                <a:gd name="connsiteX8" fmla="*/ 3651737 w 3651737"/>
                <a:gd name="connsiteY8" fmla="*/ 1892786 h 2582009"/>
                <a:gd name="connsiteX9" fmla="*/ 3255592 w 3651737"/>
                <a:gd name="connsiteY9" fmla="*/ 2288931 h 2582009"/>
                <a:gd name="connsiteX10" fmla="*/ 3196003 w 3651737"/>
                <a:gd name="connsiteY10" fmla="*/ 2288931 h 2582009"/>
                <a:gd name="connsiteX11" fmla="*/ 3196003 w 3651737"/>
                <a:gd name="connsiteY11" fmla="*/ 2582009 h 2582009"/>
                <a:gd name="connsiteX0" fmla="*/ 455734 w 3651737"/>
                <a:gd name="connsiteY0" fmla="*/ 2288931 h 2582009"/>
                <a:gd name="connsiteX1" fmla="*/ 396145 w 3651737"/>
                <a:gd name="connsiteY1" fmla="*/ 2288931 h 2582009"/>
                <a:gd name="connsiteX2" fmla="*/ 0 w 3651737"/>
                <a:gd name="connsiteY2" fmla="*/ 1892786 h 2582009"/>
                <a:gd name="connsiteX3" fmla="*/ 0 w 3651737"/>
                <a:gd name="connsiteY3" fmla="*/ 396145 h 2582009"/>
                <a:gd name="connsiteX4" fmla="*/ 396145 w 3651737"/>
                <a:gd name="connsiteY4" fmla="*/ 0 h 2582009"/>
                <a:gd name="connsiteX5" fmla="*/ 3255592 w 3651737"/>
                <a:gd name="connsiteY5" fmla="*/ 0 h 2582009"/>
                <a:gd name="connsiteX6" fmla="*/ 3651737 w 3651737"/>
                <a:gd name="connsiteY6" fmla="*/ 396145 h 2582009"/>
                <a:gd name="connsiteX7" fmla="*/ 3651737 w 3651737"/>
                <a:gd name="connsiteY7" fmla="*/ 1892786 h 2582009"/>
                <a:gd name="connsiteX8" fmla="*/ 3255592 w 3651737"/>
                <a:gd name="connsiteY8" fmla="*/ 2288931 h 2582009"/>
                <a:gd name="connsiteX9" fmla="*/ 3196003 w 3651737"/>
                <a:gd name="connsiteY9" fmla="*/ 2288931 h 2582009"/>
                <a:gd name="connsiteX10" fmla="*/ 3196003 w 3651737"/>
                <a:gd name="connsiteY10" fmla="*/ 2582009 h 2582009"/>
                <a:gd name="connsiteX0" fmla="*/ 455734 w 3651737"/>
                <a:gd name="connsiteY0" fmla="*/ 2288931 h 2288931"/>
                <a:gd name="connsiteX1" fmla="*/ 396145 w 3651737"/>
                <a:gd name="connsiteY1" fmla="*/ 2288931 h 2288931"/>
                <a:gd name="connsiteX2" fmla="*/ 0 w 3651737"/>
                <a:gd name="connsiteY2" fmla="*/ 1892786 h 2288931"/>
                <a:gd name="connsiteX3" fmla="*/ 0 w 3651737"/>
                <a:gd name="connsiteY3" fmla="*/ 396145 h 2288931"/>
                <a:gd name="connsiteX4" fmla="*/ 396145 w 3651737"/>
                <a:gd name="connsiteY4" fmla="*/ 0 h 2288931"/>
                <a:gd name="connsiteX5" fmla="*/ 3255592 w 3651737"/>
                <a:gd name="connsiteY5" fmla="*/ 0 h 2288931"/>
                <a:gd name="connsiteX6" fmla="*/ 3651737 w 3651737"/>
                <a:gd name="connsiteY6" fmla="*/ 396145 h 2288931"/>
                <a:gd name="connsiteX7" fmla="*/ 3651737 w 3651737"/>
                <a:gd name="connsiteY7" fmla="*/ 1892786 h 2288931"/>
                <a:gd name="connsiteX8" fmla="*/ 3255592 w 3651737"/>
                <a:gd name="connsiteY8" fmla="*/ 2288931 h 2288931"/>
                <a:gd name="connsiteX9" fmla="*/ 3196003 w 3651737"/>
                <a:gd name="connsiteY9" fmla="*/ 2288931 h 22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1737" h="2288931">
                  <a:moveTo>
                    <a:pt x="455734" y="2288931"/>
                  </a:moveTo>
                  <a:lnTo>
                    <a:pt x="396145" y="2288931"/>
                  </a:lnTo>
                  <a:cubicBezTo>
                    <a:pt x="177360" y="2288931"/>
                    <a:pt x="0" y="2111571"/>
                    <a:pt x="0" y="1892786"/>
                  </a:cubicBezTo>
                  <a:lnTo>
                    <a:pt x="0" y="396145"/>
                  </a:lnTo>
                  <a:cubicBezTo>
                    <a:pt x="0" y="177360"/>
                    <a:pt x="177360" y="0"/>
                    <a:pt x="396145" y="0"/>
                  </a:cubicBezTo>
                  <a:lnTo>
                    <a:pt x="3255592" y="0"/>
                  </a:lnTo>
                  <a:cubicBezTo>
                    <a:pt x="3474377" y="0"/>
                    <a:pt x="3651737" y="177360"/>
                    <a:pt x="3651737" y="396145"/>
                  </a:cubicBezTo>
                  <a:lnTo>
                    <a:pt x="3651737" y="1892786"/>
                  </a:lnTo>
                  <a:cubicBezTo>
                    <a:pt x="3651737" y="2111571"/>
                    <a:pt x="3474377" y="2288931"/>
                    <a:pt x="3255592" y="2288931"/>
                  </a:cubicBezTo>
                  <a:lnTo>
                    <a:pt x="3196003" y="2288931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26" name="Freeform 2"/>
          <p:cNvSpPr>
            <a:spLocks noChangeArrowheads="1"/>
          </p:cNvSpPr>
          <p:nvPr/>
        </p:nvSpPr>
        <p:spPr bwMode="auto">
          <a:xfrm>
            <a:off x="2837398" y="1730364"/>
            <a:ext cx="6350000" cy="1260599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29" name="Group 328"/>
          <p:cNvGrpSpPr/>
          <p:nvPr/>
        </p:nvGrpSpPr>
        <p:grpSpPr>
          <a:xfrm rot="16200000">
            <a:off x="7816827" y="3613269"/>
            <a:ext cx="3901792" cy="467102"/>
            <a:chOff x="3487387" y="4548246"/>
            <a:chExt cx="5217226" cy="653146"/>
          </a:xfrm>
        </p:grpSpPr>
        <p:sp>
          <p:nvSpPr>
            <p:cNvPr id="330" name="Freeform 329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31" name="Freeform 330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57E86F5-3799-413F-865B-056B2239467C}"/>
              </a:ext>
            </a:extLst>
          </p:cNvPr>
          <p:cNvGrpSpPr/>
          <p:nvPr/>
        </p:nvGrpSpPr>
        <p:grpSpPr>
          <a:xfrm>
            <a:off x="8073976" y="4932273"/>
            <a:ext cx="610610" cy="484674"/>
            <a:chOff x="4223626" y="2353385"/>
            <a:chExt cx="1173971" cy="931848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A05C8CA7-5716-44F4-AA6C-F308105199AC}"/>
                </a:ext>
              </a:extLst>
            </p:cNvPr>
            <p:cNvGrpSpPr/>
            <p:nvPr/>
          </p:nvGrpSpPr>
          <p:grpSpPr>
            <a:xfrm>
              <a:off x="4273550" y="2402418"/>
              <a:ext cx="1079500" cy="840315"/>
              <a:chOff x="4273550" y="2402418"/>
              <a:chExt cx="1079500" cy="840315"/>
            </a:xfrm>
          </p:grpSpPr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5A851271-35B9-4567-8242-E3F912E057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355600" cy="23283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AB8BADB1-F06D-4556-BDB3-AC51BE1C0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296333" cy="721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FEDDF95B-3B64-4407-8297-89C1BA4C5D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3143250"/>
                <a:ext cx="520700" cy="86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0024F100-B6BA-4A71-A159-2082E41BB8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9783" y="2641600"/>
                <a:ext cx="300567" cy="2413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14772615-86BD-40A8-A00C-9CA1E8D8A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3250" y="2413001"/>
                <a:ext cx="571500" cy="126999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CE05E5C5-F516-4118-A018-0C2ABCE56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3233" y="2450099"/>
                <a:ext cx="251425" cy="248651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235FA8B6-0664-4D81-A0C3-041C91042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402418"/>
                <a:ext cx="232833" cy="821265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293D7F10-2B40-4C3E-BC02-FB5F218DD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73550" y="2984500"/>
                <a:ext cx="495300" cy="2518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6FAF40E5-CA9A-43A7-B678-5E15A8DC2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7483" y="2537884"/>
                <a:ext cx="647700" cy="33866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BA50FD9A-5E22-4AA7-ACA5-624DAD5EC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783" y="2874433"/>
                <a:ext cx="770467" cy="10795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4C194713-8DF4-472A-95E2-3008956F3D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3250" y="2531533"/>
                <a:ext cx="353483" cy="6985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9D0988E2-D6D1-441A-984F-FCB82793B2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15933" y="2698750"/>
                <a:ext cx="50800" cy="5439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BFBF1C9C-0CC3-4886-AB32-C611A6480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483" y="2899834"/>
                <a:ext cx="234950" cy="21801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64E2F12D-BF5C-41F8-98EE-C153F2CDD2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876550"/>
                <a:ext cx="292101" cy="340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 useBgFill="1">
          <p:nvSpPr>
            <p:cNvPr id="335" name="Oval 19">
              <a:extLst>
                <a:ext uri="{FF2B5EF4-FFF2-40B4-BE49-F238E27FC236}">
                  <a16:creationId xmlns:a16="http://schemas.microsoft.com/office/drawing/2014/main" id="{B69A7114-346D-4E1F-8316-C9F674D43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065" y="2353385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36" name="Oval 19">
              <a:extLst>
                <a:ext uri="{FF2B5EF4-FFF2-40B4-BE49-F238E27FC236}">
                  <a16:creationId xmlns:a16="http://schemas.microsoft.com/office/drawing/2014/main" id="{829E95C8-0BE7-4934-BBA0-764CFC13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290" y="258271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37" name="Oval 19">
              <a:extLst>
                <a:ext uri="{FF2B5EF4-FFF2-40B4-BE49-F238E27FC236}">
                  <a16:creationId xmlns:a16="http://schemas.microsoft.com/office/drawing/2014/main" id="{018D398B-43FE-4715-8E00-9755FF081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571" y="282420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38" name="Oval 19">
              <a:extLst>
                <a:ext uri="{FF2B5EF4-FFF2-40B4-BE49-F238E27FC236}">
                  <a16:creationId xmlns:a16="http://schemas.microsoft.com/office/drawing/2014/main" id="{C3354846-2B08-490E-8CC7-713F631A2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7" y="307168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39" name="Oval 19">
              <a:extLst>
                <a:ext uri="{FF2B5EF4-FFF2-40B4-BE49-F238E27FC236}">
                  <a16:creationId xmlns:a16="http://schemas.microsoft.com/office/drawing/2014/main" id="{D1CBB913-D1AD-48D0-BE4A-7FBEA08A9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544" y="3171926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40" name="Oval 19">
              <a:extLst>
                <a:ext uri="{FF2B5EF4-FFF2-40B4-BE49-F238E27FC236}">
                  <a16:creationId xmlns:a16="http://schemas.microsoft.com/office/drawing/2014/main" id="{C1B58B5E-4C1F-4ADC-AA6C-FC2ABE032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626" y="2924064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41" name="Oval 19">
              <a:extLst>
                <a:ext uri="{FF2B5EF4-FFF2-40B4-BE49-F238E27FC236}">
                  <a16:creationId xmlns:a16="http://schemas.microsoft.com/office/drawing/2014/main" id="{CFB2AEFE-8939-4180-9B35-944BDC81C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543" y="2638231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42" name="Oval 19">
              <a:extLst>
                <a:ext uri="{FF2B5EF4-FFF2-40B4-BE49-F238E27FC236}">
                  <a16:creationId xmlns:a16="http://schemas.microsoft.com/office/drawing/2014/main" id="{09010101-87A4-4BE3-A0A0-3F72B3CAD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3387" y="248291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85" y="4946317"/>
            <a:ext cx="800100" cy="418494"/>
          </a:xfrm>
          <a:prstGeom prst="rect">
            <a:avLst/>
          </a:prstGeom>
        </p:spPr>
      </p:pic>
      <p:grpSp>
        <p:nvGrpSpPr>
          <p:cNvPr id="357" name="Group 356"/>
          <p:cNvGrpSpPr/>
          <p:nvPr/>
        </p:nvGrpSpPr>
        <p:grpSpPr>
          <a:xfrm rot="16200000">
            <a:off x="308610" y="3511904"/>
            <a:ext cx="3947815" cy="467102"/>
            <a:chOff x="3487387" y="4548246"/>
            <a:chExt cx="5217226" cy="653146"/>
          </a:xfrm>
        </p:grpSpPr>
        <p:sp>
          <p:nvSpPr>
            <p:cNvPr id="358" name="Freeform 357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59" name="Freeform 358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80442" y="1874678"/>
            <a:ext cx="388896" cy="593152"/>
            <a:chOff x="952162" y="1304149"/>
            <a:chExt cx="630602" cy="961807"/>
          </a:xfrm>
          <a:noFill/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21523C8-5C73-4065-8241-E6B5788AE66D}"/>
                </a:ext>
              </a:extLst>
            </p:cNvPr>
            <p:cNvGrpSpPr/>
            <p:nvPr/>
          </p:nvGrpSpPr>
          <p:grpSpPr>
            <a:xfrm rot="18900000">
              <a:off x="952162" y="1304149"/>
              <a:ext cx="630602" cy="634379"/>
              <a:chOff x="7855882" y="2876917"/>
              <a:chExt cx="186983" cy="188103"/>
            </a:xfrm>
            <a:grpFill/>
          </p:grpSpPr>
          <p:sp>
            <p:nvSpPr>
              <p:cNvPr id="171" name="Freeform 99">
                <a:extLst>
                  <a:ext uri="{FF2B5EF4-FFF2-40B4-BE49-F238E27FC236}">
                    <a16:creationId xmlns:a16="http://schemas.microsoft.com/office/drawing/2014/main" id="{82403A1B-46A8-496D-97A1-D6CD69725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51934"/>
                <a:ext cx="111966" cy="113086"/>
              </a:xfrm>
              <a:custGeom>
                <a:avLst/>
                <a:gdLst>
                  <a:gd name="T0" fmla="*/ 0 w 46"/>
                  <a:gd name="T1" fmla="*/ 0 h 47"/>
                  <a:gd name="T2" fmla="*/ 46 w 46"/>
                  <a:gd name="T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6" h="47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2" name="Freeform 100">
                <a:extLst>
                  <a:ext uri="{FF2B5EF4-FFF2-40B4-BE49-F238E27FC236}">
                    <a16:creationId xmlns:a16="http://schemas.microsoft.com/office/drawing/2014/main" id="{4955A11D-DC58-4772-9411-DE2AE319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16105"/>
                <a:ext cx="150035" cy="148915"/>
              </a:xfrm>
              <a:custGeom>
                <a:avLst/>
                <a:gdLst>
                  <a:gd name="T0" fmla="*/ 0 w 62"/>
                  <a:gd name="T1" fmla="*/ 0 h 62"/>
                  <a:gd name="T2" fmla="*/ 62 w 62"/>
                  <a:gd name="T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2" h="62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3" name="Freeform 101">
                <a:extLst>
                  <a:ext uri="{FF2B5EF4-FFF2-40B4-BE49-F238E27FC236}">
                    <a16:creationId xmlns:a16="http://schemas.microsoft.com/office/drawing/2014/main" id="{DB0A5B1D-F31E-4BE1-9830-C9C3C44A2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876917"/>
                <a:ext cx="186983" cy="188103"/>
              </a:xfrm>
              <a:custGeom>
                <a:avLst/>
                <a:gdLst>
                  <a:gd name="T0" fmla="*/ 0 w 77"/>
                  <a:gd name="T1" fmla="*/ 0 h 78"/>
                  <a:gd name="T2" fmla="*/ 77 w 77"/>
                  <a:gd name="T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7" h="78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 flipV="1">
              <a:off x="1084304" y="1899638"/>
              <a:ext cx="366318" cy="36631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2770" y="2948780"/>
            <a:ext cx="829640" cy="459762"/>
            <a:chOff x="603432" y="2974623"/>
            <a:chExt cx="829640" cy="459762"/>
          </a:xfrm>
        </p:grpSpPr>
        <p:sp>
          <p:nvSpPr>
            <p:cNvPr id="176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3432" y="2974623"/>
              <a:ext cx="485330" cy="30736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03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9900" y="3033391"/>
              <a:ext cx="633172" cy="40099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0DC26B6F-BE7E-4BB0-B7F6-BD86F96475CE}"/>
              </a:ext>
            </a:extLst>
          </p:cNvPr>
          <p:cNvSpPr txBox="1"/>
          <p:nvPr/>
        </p:nvSpPr>
        <p:spPr>
          <a:xfrm>
            <a:off x="9990188" y="5670351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29D6182-2959-48F8-AEDB-BB4B108D1668}"/>
              </a:ext>
            </a:extLst>
          </p:cNvPr>
          <p:cNvGrpSpPr/>
          <p:nvPr/>
        </p:nvGrpSpPr>
        <p:grpSpPr>
          <a:xfrm>
            <a:off x="10641992" y="5204216"/>
            <a:ext cx="476134" cy="467582"/>
            <a:chOff x="2549926" y="1227604"/>
            <a:chExt cx="5177116" cy="5084148"/>
          </a:xfrm>
        </p:grpSpPr>
        <p:sp>
          <p:nvSpPr>
            <p:cNvPr id="167" name="Freeform: Shape 583">
              <a:extLst>
                <a:ext uri="{FF2B5EF4-FFF2-40B4-BE49-F238E27FC236}">
                  <a16:creationId xmlns:a16="http://schemas.microsoft.com/office/drawing/2014/main" id="{D41FA54A-BF28-42C1-BAB5-00F77F2BE36E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F12A1BF-A814-4491-97D6-31BAC827D32B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E25C6EB-E7AE-47CE-AF01-64A9FFD04266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B0854FBD-403C-4B0D-B2BB-E9D2C2068322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F75DB51-D6A0-4425-97A8-C6F1D00838E8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1ED2B57A-8299-4302-AC8F-62DC4E4925DE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53BE61B-3648-4CA6-ACC9-9F37A2D6D604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Cylinder 590">
              <a:extLst>
                <a:ext uri="{FF2B5EF4-FFF2-40B4-BE49-F238E27FC236}">
                  <a16:creationId xmlns:a16="http://schemas.microsoft.com/office/drawing/2014/main" id="{DA454E18-FC30-45FC-9B5D-2747C1D4681F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9023DE-2731-4F78-AC2E-0DDF7085F71C}"/>
              </a:ext>
            </a:extLst>
          </p:cNvPr>
          <p:cNvSpPr txBox="1"/>
          <p:nvPr/>
        </p:nvSpPr>
        <p:spPr>
          <a:xfrm>
            <a:off x="2776727" y="1330025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 Databricks</a:t>
            </a:r>
          </a:p>
        </p:txBody>
      </p:sp>
      <p:sp>
        <p:nvSpPr>
          <p:cNvPr id="185" name="Freeform 4">
            <a:extLst>
              <a:ext uri="{FF2B5EF4-FFF2-40B4-BE49-F238E27FC236}">
                <a16:creationId xmlns:a16="http://schemas.microsoft.com/office/drawing/2014/main" id="{555740EF-E494-4066-B033-B42E7DBE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05" y="1062446"/>
            <a:ext cx="11408940" cy="5085805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B9D3D5-FE04-431D-B831-604D8382741D}"/>
              </a:ext>
            </a:extLst>
          </p:cNvPr>
          <p:cNvSpPr txBox="1"/>
          <p:nvPr/>
        </p:nvSpPr>
        <p:spPr>
          <a:xfrm>
            <a:off x="888884" y="6286039"/>
            <a:ext cx="209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Enhance Productivity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26CDD1E-54A7-47B3-8CE8-9571A3F1FE4F}"/>
              </a:ext>
            </a:extLst>
          </p:cNvPr>
          <p:cNvSpPr/>
          <p:nvPr/>
        </p:nvSpPr>
        <p:spPr>
          <a:xfrm>
            <a:off x="2905610" y="3138102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Deploy Production Jobs &amp; Workflows 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7B581DE-181E-4145-9FAF-9BB9503DD781}"/>
              </a:ext>
            </a:extLst>
          </p:cNvPr>
          <p:cNvSpPr/>
          <p:nvPr/>
        </p:nvSpPr>
        <p:spPr>
          <a:xfrm>
            <a:off x="4691276" y="549212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APACHE SPARK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83E5D5E-5D12-4CAC-AB79-D3B04C94F35C}"/>
              </a:ext>
            </a:extLst>
          </p:cNvPr>
          <p:cNvSpPr/>
          <p:nvPr/>
        </p:nvSpPr>
        <p:spPr>
          <a:xfrm>
            <a:off x="2961569" y="4163007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MULTI-STAGE PIPELINES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83AD615-61FF-4EE1-804B-D9DEC8C23CF7}"/>
              </a:ext>
            </a:extLst>
          </p:cNvPr>
          <p:cNvSpPr/>
          <p:nvPr/>
        </p:nvSpPr>
        <p:spPr>
          <a:xfrm>
            <a:off x="3179446" y="2629547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ENGINEER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862E818-0B14-4D57-891F-E80EAB9EB6ED}"/>
              </a:ext>
            </a:extLst>
          </p:cNvPr>
          <p:cNvGrpSpPr/>
          <p:nvPr/>
        </p:nvGrpSpPr>
        <p:grpSpPr>
          <a:xfrm>
            <a:off x="3575726" y="2228197"/>
            <a:ext cx="509188" cy="399948"/>
            <a:chOff x="8339328" y="268334"/>
            <a:chExt cx="780544" cy="613088"/>
          </a:xfrm>
        </p:grpSpPr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0A8BE349-F75B-4DA5-91B4-2A6FEDCC3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8117" y="268334"/>
              <a:ext cx="541755" cy="49976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id="{42708161-D58A-4D4C-A577-8696733DBA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9328" y="303250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FECA14A-8C14-4349-A313-1AE53C55353B}"/>
              </a:ext>
            </a:extLst>
          </p:cNvPr>
          <p:cNvGrpSpPr/>
          <p:nvPr/>
        </p:nvGrpSpPr>
        <p:grpSpPr>
          <a:xfrm>
            <a:off x="5707879" y="2284173"/>
            <a:ext cx="502920" cy="361358"/>
            <a:chOff x="10268712" y="1254226"/>
            <a:chExt cx="804672" cy="578172"/>
          </a:xfrm>
        </p:grpSpPr>
        <p:grpSp>
          <p:nvGrpSpPr>
            <p:cNvPr id="194" name="Group 11">
              <a:extLst>
                <a:ext uri="{FF2B5EF4-FFF2-40B4-BE49-F238E27FC236}">
                  <a16:creationId xmlns:a16="http://schemas.microsoft.com/office/drawing/2014/main" id="{9974C1ED-FF66-4DB2-8D24-60E9123038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07090" y="1257647"/>
              <a:ext cx="466294" cy="507929"/>
              <a:chOff x="3861" y="4291602"/>
              <a:chExt cx="112" cy="244433"/>
            </a:xfrm>
          </p:grpSpPr>
          <p:sp>
            <p:nvSpPr>
              <p:cNvPr id="196" name="Freeform 12">
                <a:extLst>
                  <a:ext uri="{FF2B5EF4-FFF2-40B4-BE49-F238E27FC236}">
                    <a16:creationId xmlns:a16="http://schemas.microsoft.com/office/drawing/2014/main" id="{14E7BF12-5327-408A-A695-4E11198D5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1" y="4291602"/>
                <a:ext cx="112" cy="244433"/>
              </a:xfrm>
              <a:custGeom>
                <a:avLst/>
                <a:gdLst>
                  <a:gd name="T0" fmla="*/ 24 w 80"/>
                  <a:gd name="T1" fmla="*/ 36 h 88"/>
                  <a:gd name="T2" fmla="*/ 4 w 80"/>
                  <a:gd name="T3" fmla="*/ 74 h 88"/>
                  <a:gd name="T4" fmla="*/ 12 w 80"/>
                  <a:gd name="T5" fmla="*/ 88 h 88"/>
                  <a:gd name="T6" fmla="*/ 68 w 80"/>
                  <a:gd name="T7" fmla="*/ 88 h 88"/>
                  <a:gd name="T8" fmla="*/ 76 w 80"/>
                  <a:gd name="T9" fmla="*/ 74 h 88"/>
                  <a:gd name="T10" fmla="*/ 56 w 80"/>
                  <a:gd name="T11" fmla="*/ 36 h 88"/>
                  <a:gd name="T12" fmla="*/ 56 w 80"/>
                  <a:gd name="T13" fmla="*/ 0 h 88"/>
                  <a:gd name="T14" fmla="*/ 24 w 80"/>
                  <a:gd name="T15" fmla="*/ 0 h 88"/>
                  <a:gd name="T16" fmla="*/ 24 w 80"/>
                  <a:gd name="T17" fmla="*/ 3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8">
                    <a:moveTo>
                      <a:pt x="24" y="36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5" y="88"/>
                      <a:pt x="12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5" y="88"/>
                      <a:pt x="80" y="80"/>
                      <a:pt x="76" y="7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36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7" name="Line 13">
                <a:extLst>
                  <a:ext uri="{FF2B5EF4-FFF2-40B4-BE49-F238E27FC236}">
                    <a16:creationId xmlns:a16="http://schemas.microsoft.com/office/drawing/2014/main" id="{BA83800C-8600-4A26-AC84-AB5E3F755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2" y="4469918"/>
                <a:ext cx="90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8" name="Line 14">
                <a:extLst>
                  <a:ext uri="{FF2B5EF4-FFF2-40B4-BE49-F238E27FC236}">
                    <a16:creationId xmlns:a16="http://schemas.microsoft.com/office/drawing/2014/main" id="{3B1A8ED1-DC16-4B90-B5E0-B5427DE14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35680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9" name="Line 15">
                <a:extLst>
                  <a:ext uri="{FF2B5EF4-FFF2-40B4-BE49-F238E27FC236}">
                    <a16:creationId xmlns:a16="http://schemas.microsoft.com/office/drawing/2014/main" id="{9C7CA43B-C9E6-40BA-B5B3-41644AEF2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79758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0" name="Line 16">
                <a:extLst>
                  <a:ext uri="{FF2B5EF4-FFF2-40B4-BE49-F238E27FC236}">
                    <a16:creationId xmlns:a16="http://schemas.microsoft.com/office/drawing/2014/main" id="{9E45A68A-C242-4E6C-A2A0-335993C26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425840"/>
                <a:ext cx="2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1" name="Line 17">
                <a:extLst>
                  <a:ext uri="{FF2B5EF4-FFF2-40B4-BE49-F238E27FC236}">
                    <a16:creationId xmlns:a16="http://schemas.microsoft.com/office/drawing/2014/main" id="{12261218-B93E-42BF-A6C4-7569B7707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3" y="4291602"/>
                <a:ext cx="6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95" name="Freeform 5">
              <a:extLst>
                <a:ext uri="{FF2B5EF4-FFF2-40B4-BE49-F238E27FC236}">
                  <a16:creationId xmlns:a16="http://schemas.microsoft.com/office/drawing/2014/main" id="{56F84BC6-29A5-47B4-B63A-E67E8F470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68712" y="1254226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8070708-B166-4833-A63F-B5E80BBF26D9}"/>
              </a:ext>
            </a:extLst>
          </p:cNvPr>
          <p:cNvGrpSpPr/>
          <p:nvPr/>
        </p:nvGrpSpPr>
        <p:grpSpPr>
          <a:xfrm>
            <a:off x="7978217" y="2234285"/>
            <a:ext cx="554668" cy="377171"/>
            <a:chOff x="9151662" y="1184065"/>
            <a:chExt cx="554668" cy="377171"/>
          </a:xfrm>
        </p:grpSpPr>
        <p:grpSp>
          <p:nvGrpSpPr>
            <p:cNvPr id="219" name="Group 4">
              <a:extLst>
                <a:ext uri="{FF2B5EF4-FFF2-40B4-BE49-F238E27FC236}">
                  <a16:creationId xmlns:a16="http://schemas.microsoft.com/office/drawing/2014/main" id="{C6D220A9-E158-4B4F-B262-1CFF925F7A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96633" y="1190427"/>
              <a:ext cx="309697" cy="302323"/>
              <a:chOff x="1759" y="236"/>
              <a:chExt cx="252" cy="246"/>
            </a:xfrm>
            <a:noFill/>
          </p:grpSpPr>
          <p:sp>
            <p:nvSpPr>
              <p:cNvPr id="221" name="Freeform 5">
                <a:extLst>
                  <a:ext uri="{FF2B5EF4-FFF2-40B4-BE49-F238E27FC236}">
                    <a16:creationId xmlns:a16="http://schemas.microsoft.com/office/drawing/2014/main" id="{087426E8-22CB-4740-8EA2-7E79F76FE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2" name="Rectangle 6">
                <a:extLst>
                  <a:ext uri="{FF2B5EF4-FFF2-40B4-BE49-F238E27FC236}">
                    <a16:creationId xmlns:a16="http://schemas.microsoft.com/office/drawing/2014/main" id="{C41AE70E-CCC5-4012-87EE-D78D46E46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3" name="Rectangle 7">
                <a:extLst>
                  <a:ext uri="{FF2B5EF4-FFF2-40B4-BE49-F238E27FC236}">
                    <a16:creationId xmlns:a16="http://schemas.microsoft.com/office/drawing/2014/main" id="{3BB82065-89DA-4276-83E9-345666DEC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4" name="Rectangle 8">
                <a:extLst>
                  <a:ext uri="{FF2B5EF4-FFF2-40B4-BE49-F238E27FC236}">
                    <a16:creationId xmlns:a16="http://schemas.microsoft.com/office/drawing/2014/main" id="{C81E81EE-105D-4A76-A964-A547F2F69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20" name="Freeform 5">
              <a:extLst>
                <a:ext uri="{FF2B5EF4-FFF2-40B4-BE49-F238E27FC236}">
                  <a16:creationId xmlns:a16="http://schemas.microsoft.com/office/drawing/2014/main" id="{DD5803B4-9800-4E61-A1AE-C7BC7EDE78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1662" y="1184065"/>
              <a:ext cx="337570" cy="377171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8E672A-5D82-40BB-B9DF-4DAC97A83188}"/>
              </a:ext>
            </a:extLst>
          </p:cNvPr>
          <p:cNvCxnSpPr/>
          <p:nvPr/>
        </p:nvCxnSpPr>
        <p:spPr>
          <a:xfrm>
            <a:off x="4414474" y="2722218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BABC0979-C8F7-492A-B7B9-7B350C64251B}"/>
              </a:ext>
            </a:extLst>
          </p:cNvPr>
          <p:cNvCxnSpPr/>
          <p:nvPr/>
        </p:nvCxnSpPr>
        <p:spPr>
          <a:xfrm>
            <a:off x="6598874" y="2731867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 230">
            <a:extLst>
              <a:ext uri="{FF2B5EF4-FFF2-40B4-BE49-F238E27FC236}">
                <a16:creationId xmlns:a16="http://schemas.microsoft.com/office/drawing/2014/main" id="{FE17A071-A113-4A99-AB11-8ADD8F1B3802}"/>
              </a:ext>
            </a:extLst>
          </p:cNvPr>
          <p:cNvSpPr/>
          <p:nvPr/>
        </p:nvSpPr>
        <p:spPr>
          <a:xfrm>
            <a:off x="5085319" y="4150054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JOB SCHEDULER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81BBA7CE-5D2B-496C-B4FF-7FF4711BD31C}"/>
              </a:ext>
            </a:extLst>
          </p:cNvPr>
          <p:cNvSpPr/>
          <p:nvPr/>
        </p:nvSpPr>
        <p:spPr>
          <a:xfrm>
            <a:off x="7248132" y="4154828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NOTIFICATION &amp; LOGS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3C1D40C-21EC-43D2-AC3A-E663BB21D149}"/>
              </a:ext>
            </a:extLst>
          </p:cNvPr>
          <p:cNvSpPr/>
          <p:nvPr/>
        </p:nvSpPr>
        <p:spPr>
          <a:xfrm>
            <a:off x="5385128" y="2642514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SCIENTIST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C09F5361-6499-4020-B354-731B57771C6B}"/>
              </a:ext>
            </a:extLst>
          </p:cNvPr>
          <p:cNvSpPr/>
          <p:nvPr/>
        </p:nvSpPr>
        <p:spPr>
          <a:xfrm>
            <a:off x="7653681" y="2629546"/>
            <a:ext cx="14138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BUSINESS ANALYST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B716EB-A1B9-4E4F-BE0E-11CC2D2CAAA8}"/>
              </a:ext>
            </a:extLst>
          </p:cNvPr>
          <p:cNvSpPr/>
          <p:nvPr/>
        </p:nvSpPr>
        <p:spPr>
          <a:xfrm>
            <a:off x="3085844" y="3754267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DC2C3294-024E-46E3-8278-479FA625786C}"/>
              </a:ext>
            </a:extLst>
          </p:cNvPr>
          <p:cNvSpPr/>
          <p:nvPr/>
        </p:nvSpPr>
        <p:spPr>
          <a:xfrm>
            <a:off x="3611561" y="3750864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C10FE34B-412D-4255-97F5-594A012EF537}"/>
              </a:ext>
            </a:extLst>
          </p:cNvPr>
          <p:cNvSpPr/>
          <p:nvPr/>
        </p:nvSpPr>
        <p:spPr>
          <a:xfrm>
            <a:off x="4100490" y="3750863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57B09A-3F9A-4431-BAD6-F42EE7CA39B9}"/>
              </a:ext>
            </a:extLst>
          </p:cNvPr>
          <p:cNvCxnSpPr>
            <a:cxnSpLocks/>
          </p:cNvCxnSpPr>
          <p:nvPr/>
        </p:nvCxnSpPr>
        <p:spPr>
          <a:xfrm>
            <a:off x="3360275" y="3888078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C96F85CD-F47F-4D7C-AE8A-699F856E0492}"/>
              </a:ext>
            </a:extLst>
          </p:cNvPr>
          <p:cNvCxnSpPr>
            <a:cxnSpLocks/>
          </p:cNvCxnSpPr>
          <p:nvPr/>
        </p:nvCxnSpPr>
        <p:spPr>
          <a:xfrm>
            <a:off x="3885992" y="3879463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lock">
            <a:extLst>
              <a:ext uri="{FF2B5EF4-FFF2-40B4-BE49-F238E27FC236}">
                <a16:creationId xmlns:a16="http://schemas.microsoft.com/office/drawing/2014/main" id="{C56B9A26-1B83-4BC1-9C65-C2695913F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4899" y="3620535"/>
            <a:ext cx="546696" cy="546696"/>
          </a:xfrm>
          <a:prstGeom prst="rect">
            <a:avLst/>
          </a:prstGeom>
        </p:spPr>
      </p:pic>
      <p:pic>
        <p:nvPicPr>
          <p:cNvPr id="25" name="Graphic 24" descr="Warning">
            <a:extLst>
              <a:ext uri="{FF2B5EF4-FFF2-40B4-BE49-F238E27FC236}">
                <a16:creationId xmlns:a16="http://schemas.microsoft.com/office/drawing/2014/main" id="{5A565B5D-4600-438D-AA6F-3005969C35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8651" y="3659103"/>
            <a:ext cx="493022" cy="493022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10CEAE7D-7680-48CF-964E-5FB8BB311FF1}"/>
              </a:ext>
            </a:extLst>
          </p:cNvPr>
          <p:cNvSpPr txBox="1"/>
          <p:nvPr/>
        </p:nvSpPr>
        <p:spPr>
          <a:xfrm>
            <a:off x="4662593" y="6294008"/>
            <a:ext cx="303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Build on secure &amp; trusted cloud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C95295-3153-41CE-A498-01DB75AD0167}"/>
              </a:ext>
            </a:extLst>
          </p:cNvPr>
          <p:cNvSpPr txBox="1"/>
          <p:nvPr/>
        </p:nvSpPr>
        <p:spPr>
          <a:xfrm>
            <a:off x="9133531" y="6296636"/>
            <a:ext cx="195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Scale without limits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83755-E6EE-4BD9-8BCF-D815709AAA34}"/>
              </a:ext>
            </a:extLst>
          </p:cNvPr>
          <p:cNvSpPr/>
          <p:nvPr/>
        </p:nvSpPr>
        <p:spPr>
          <a:xfrm>
            <a:off x="230201" y="5958108"/>
            <a:ext cx="11784254" cy="21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AD90AEC-EFA0-4579-BB2F-D5E445BD03C3}"/>
              </a:ext>
            </a:extLst>
          </p:cNvPr>
          <p:cNvSpPr/>
          <p:nvPr/>
        </p:nvSpPr>
        <p:spPr>
          <a:xfrm rot="5400000">
            <a:off x="5964855" y="398866"/>
            <a:ext cx="271640" cy="11408939"/>
          </a:xfrm>
          <a:prstGeom prst="rightBrace">
            <a:avLst>
              <a:gd name="adj1" fmla="val 48460"/>
              <a:gd name="adj2" fmla="val 49841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83" name="Title 1">
            <a:extLst>
              <a:ext uri="{FF2B5EF4-FFF2-40B4-BE49-F238E27FC236}">
                <a16:creationId xmlns:a16="http://schemas.microsoft.com/office/drawing/2014/main" id="{E4B4DC97-3EBB-4DA5-B8DF-1E36FFBF55BB}"/>
              </a:ext>
            </a:extLst>
          </p:cNvPr>
          <p:cNvSpPr txBox="1">
            <a:spLocks/>
          </p:cNvSpPr>
          <p:nvPr/>
        </p:nvSpPr>
        <p:spPr>
          <a:xfrm>
            <a:off x="268080" y="277696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rm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800" normalizeH="0" baseline="0" noProof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rPr>
              <a:t>Azure </a:t>
            </a:r>
            <a:r>
              <a:rPr kumimoji="0" lang="en-US" sz="2400" b="0" i="0" u="none" strike="noStrike" kern="1200" cap="all" spc="800" normalizeH="0" baseline="0" noProof="0" err="1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rPr>
              <a:t>Databricks</a:t>
            </a:r>
            <a:endParaRPr kumimoji="0" lang="en-US" sz="2400" b="0" i="0" u="none" strike="noStrike" kern="1200" cap="all" spc="800" normalizeH="0" baseline="0" noProof="0">
              <a:ln w="3175"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+mn-ea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2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BB12-A87F-46AE-AB17-711C331FE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0830"/>
          </a:xfrm>
        </p:spPr>
        <p:txBody>
          <a:bodyPr>
            <a:normAutofit fontScale="90000"/>
          </a:bodyPr>
          <a:lstStyle/>
          <a:p>
            <a:r>
              <a:rPr lang="en-US" dirty="0"/>
              <a:t>Setting up Azure Databricks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D8A43-0ABB-42EA-9106-E0B98AB0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0830"/>
            <a:ext cx="11180736" cy="6084179"/>
          </a:xfrm>
        </p:spPr>
        <p:txBody>
          <a:bodyPr/>
          <a:lstStyle/>
          <a:p>
            <a:r>
              <a:rPr lang="en-US" dirty="0"/>
              <a:t>Create Azure Databricks workspace in Azure portal</a:t>
            </a:r>
          </a:p>
          <a:p>
            <a:r>
              <a:rPr lang="en-US" dirty="0"/>
              <a:t>Launch your workspace</a:t>
            </a:r>
          </a:p>
          <a:p>
            <a:r>
              <a:rPr lang="en-US" dirty="0"/>
              <a:t>Import notebooks</a:t>
            </a:r>
          </a:p>
          <a:p>
            <a:pPr lvl="1"/>
            <a:r>
              <a:rPr lang="en-US" dirty="0"/>
              <a:t>Home&gt;</a:t>
            </a:r>
            <a:r>
              <a:rPr lang="en-US" dirty="0" err="1"/>
              <a:t>userid</a:t>
            </a:r>
            <a:r>
              <a:rPr lang="en-US" dirty="0"/>
              <a:t>&gt;import&gt;URL&gt;</a:t>
            </a:r>
          </a:p>
          <a:p>
            <a:pPr lvl="2"/>
            <a:r>
              <a:rPr lang="en-US" dirty="0">
                <a:hlinkClick r:id="rId2"/>
              </a:rPr>
              <a:t>https://docs.azuredatabricks.net/_static/notebooks/getting-started/quickstartusingpython.html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3"/>
              </a:rPr>
              <a:t>https://docs.databricks.com/_static/notebooks/getting-started/popvspricelr.html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4"/>
              </a:rPr>
              <a:t>https://github.com/delbert/azml/blob/master/ip21.dbc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5"/>
              </a:rPr>
              <a:t>https://docs.azuredatabricks.net/_static/notebooks/mleap-model-export-demo-python.html</a:t>
            </a:r>
            <a:r>
              <a:rPr lang="en-US" dirty="0"/>
              <a:t> </a:t>
            </a:r>
          </a:p>
          <a:p>
            <a:r>
              <a:rPr lang="en-US" dirty="0"/>
              <a:t>Create a Databricks cluster</a:t>
            </a:r>
          </a:p>
          <a:p>
            <a:pPr lvl="1"/>
            <a:r>
              <a:rPr lang="en-US" dirty="0"/>
              <a:t>Clusters&gt;+Create Cluster&gt;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0D5C4-CFC1-4A82-B184-A5D8A7769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399" y="4230737"/>
            <a:ext cx="4025397" cy="262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37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Databricks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ECAB-3969-4B8A-AE02-7E0DDED3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377"/>
            <a:ext cx="10515600" cy="6248367"/>
          </a:xfrm>
        </p:spPr>
        <p:txBody>
          <a:bodyPr>
            <a:normAutofit/>
          </a:bodyPr>
          <a:lstStyle/>
          <a:p>
            <a:r>
              <a:rPr lang="en-US" dirty="0"/>
              <a:t>Getting started</a:t>
            </a:r>
            <a:endParaRPr lang="en-US" dirty="0">
              <a:effectLst/>
            </a:endParaRPr>
          </a:p>
          <a:p>
            <a:pPr lvl="1"/>
            <a:r>
              <a:rPr lang="en-US" dirty="0"/>
              <a:t>Workspace&gt;</a:t>
            </a:r>
            <a:r>
              <a:rPr lang="en-US" dirty="0" err="1"/>
              <a:t>userid</a:t>
            </a:r>
            <a:r>
              <a:rPr lang="en-US" dirty="0"/>
              <a:t>&gt;Quick Start Using Python</a:t>
            </a:r>
          </a:p>
          <a:p>
            <a:pPr lvl="2"/>
            <a:r>
              <a:rPr lang="en-US" dirty="0"/>
              <a:t>For each cell</a:t>
            </a:r>
          </a:p>
          <a:p>
            <a:pPr lvl="3"/>
            <a:r>
              <a:rPr lang="en-US" dirty="0"/>
              <a:t>Read over the description and code</a:t>
            </a:r>
          </a:p>
          <a:p>
            <a:pPr lvl="3"/>
            <a:r>
              <a:rPr lang="en-US" dirty="0"/>
              <a:t>Execute the cell</a:t>
            </a:r>
          </a:p>
          <a:p>
            <a:pPr lvl="2"/>
            <a:r>
              <a:rPr lang="en-US" dirty="0"/>
              <a:t>In Python and R, we work with </a:t>
            </a:r>
            <a:r>
              <a:rPr lang="en-US" dirty="0" err="1"/>
              <a:t>DataFrames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Difference between RDDs, </a:t>
            </a:r>
            <a:r>
              <a:rPr lang="en-US" dirty="0" err="1">
                <a:hlinkClick r:id="rId3"/>
              </a:rPr>
              <a:t>DataFrames</a:t>
            </a:r>
            <a:r>
              <a:rPr lang="en-US" dirty="0">
                <a:hlinkClick r:id="rId3"/>
              </a:rPr>
              <a:t>, and Datasets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17E46-2D9D-4321-8D6A-EAD4465EE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603" y="3688003"/>
            <a:ext cx="4608214" cy="25786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2D568A-F72F-49E4-92FC-58F0B715716B}"/>
              </a:ext>
            </a:extLst>
          </p:cNvPr>
          <p:cNvSpPr/>
          <p:nvPr/>
        </p:nvSpPr>
        <p:spPr>
          <a:xfrm>
            <a:off x="2519318" y="4601594"/>
            <a:ext cx="1254518" cy="7514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Resilient</a:t>
            </a:r>
          </a:p>
          <a:p>
            <a:pPr algn="ctr"/>
            <a:r>
              <a:rPr lang="en-US" sz="1600" dirty="0"/>
              <a:t>Distributed</a:t>
            </a:r>
          </a:p>
          <a:p>
            <a:pPr algn="ctr"/>
            <a:r>
              <a:rPr lang="en-US" sz="1600" dirty="0"/>
              <a:t>Dataset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EC68D1-25F2-4B8C-AE77-B67E1BE41ED0}"/>
              </a:ext>
            </a:extLst>
          </p:cNvPr>
          <p:cNvSpPr/>
          <p:nvPr/>
        </p:nvSpPr>
        <p:spPr>
          <a:xfrm>
            <a:off x="4222906" y="4849452"/>
            <a:ext cx="464949" cy="255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00916-CC2A-4008-B345-95664D112887}"/>
              </a:ext>
            </a:extLst>
          </p:cNvPr>
          <p:cNvSpPr txBox="1"/>
          <p:nvPr/>
        </p:nvSpPr>
        <p:spPr>
          <a:xfrm>
            <a:off x="961538" y="5943457"/>
            <a:ext cx="3493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of these are immutable, but this</a:t>
            </a:r>
          </a:p>
          <a:p>
            <a:r>
              <a:rPr lang="en-US" dirty="0"/>
              <a:t>changes with Delta.</a:t>
            </a:r>
          </a:p>
        </p:txBody>
      </p:sp>
    </p:spTree>
    <p:extLst>
      <p:ext uri="{BB962C8B-B14F-4D97-AF65-F5344CB8AC3E}">
        <p14:creationId xmlns:p14="http://schemas.microsoft.com/office/powerpoint/2010/main" val="1984968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Databricks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ECAB-3969-4B8A-AE02-7E0DDED3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377"/>
            <a:ext cx="10515600" cy="6248367"/>
          </a:xfrm>
        </p:spPr>
        <p:txBody>
          <a:bodyPr>
            <a:normAutofit/>
          </a:bodyPr>
          <a:lstStyle/>
          <a:p>
            <a:r>
              <a:rPr lang="en-US" dirty="0"/>
              <a:t>Doing regression on home prices, based on population</a:t>
            </a:r>
          </a:p>
          <a:p>
            <a:pPr lvl="1"/>
            <a:r>
              <a:rPr lang="en-US" dirty="0"/>
              <a:t>Workspace&gt;</a:t>
            </a:r>
            <a:r>
              <a:rPr lang="en-US" dirty="0" err="1"/>
              <a:t>userid</a:t>
            </a:r>
            <a:r>
              <a:rPr lang="en-US" dirty="0"/>
              <a:t>&gt;Pop vs. Price LR</a:t>
            </a:r>
          </a:p>
          <a:p>
            <a:pPr lvl="2"/>
            <a:r>
              <a:rPr lang="en-US" dirty="0"/>
              <a:t>For each cell</a:t>
            </a:r>
          </a:p>
          <a:p>
            <a:pPr lvl="3"/>
            <a:r>
              <a:rPr lang="en-US" dirty="0"/>
              <a:t>Read over the description and code</a:t>
            </a:r>
          </a:p>
          <a:p>
            <a:pPr lvl="3"/>
            <a:r>
              <a:rPr lang="en-US" dirty="0"/>
              <a:t>Execute the cell</a:t>
            </a:r>
          </a:p>
          <a:p>
            <a:r>
              <a:rPr lang="en-US" dirty="0"/>
              <a:t>Work with IP21 data and Spark SQL</a:t>
            </a:r>
          </a:p>
          <a:p>
            <a:pPr lvl="1"/>
            <a:r>
              <a:rPr lang="en-US" dirty="0"/>
              <a:t>Workspace&gt;</a:t>
            </a:r>
            <a:r>
              <a:rPr lang="en-US" dirty="0" err="1"/>
              <a:t>userid</a:t>
            </a:r>
            <a:r>
              <a:rPr lang="en-US" dirty="0"/>
              <a:t>&gt;ip21</a:t>
            </a:r>
          </a:p>
          <a:p>
            <a:pPr lvl="2"/>
            <a:r>
              <a:rPr lang="en-US" dirty="0"/>
              <a:t>For each cell</a:t>
            </a:r>
          </a:p>
          <a:p>
            <a:pPr lvl="3"/>
            <a:r>
              <a:rPr lang="en-US" dirty="0"/>
              <a:t>Read over the description and code</a:t>
            </a:r>
          </a:p>
          <a:p>
            <a:pPr lvl="3"/>
            <a:r>
              <a:rPr lang="en-US" dirty="0"/>
              <a:t>Execute the cell</a:t>
            </a:r>
          </a:p>
          <a:p>
            <a:pPr lvl="2"/>
            <a:r>
              <a:rPr lang="en-US" dirty="0"/>
              <a:t>Notice the magic:  %</a:t>
            </a:r>
            <a:r>
              <a:rPr lang="en-US" dirty="0" err="1"/>
              <a:t>sql</a:t>
            </a:r>
            <a:r>
              <a:rPr lang="en-US" dirty="0"/>
              <a:t> to invoke Spark SQL</a:t>
            </a:r>
          </a:p>
          <a:p>
            <a:pPr lvl="2"/>
            <a:r>
              <a:rPr lang="en-US" dirty="0"/>
              <a:t>Notice creating an external table first, then once column conversions are set, create table as select (CTAS)</a:t>
            </a:r>
          </a:p>
          <a:p>
            <a:pPr lvl="2"/>
            <a:r>
              <a:rPr lang="en-US" dirty="0"/>
              <a:t>Finally, notice the different charting/graphing options for formatting output cells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860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Databricks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ECAB-3969-4B8A-AE02-7E0DDED3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377"/>
            <a:ext cx="10515600" cy="6248367"/>
          </a:xfrm>
        </p:spPr>
        <p:txBody>
          <a:bodyPr>
            <a:normAutofit/>
          </a:bodyPr>
          <a:lstStyle/>
          <a:p>
            <a:r>
              <a:rPr lang="en-US" dirty="0"/>
              <a:t>Operationalize Model</a:t>
            </a:r>
          </a:p>
          <a:p>
            <a:pPr lvl="1"/>
            <a:r>
              <a:rPr lang="en-US" dirty="0"/>
              <a:t>Workspace&gt;</a:t>
            </a:r>
            <a:r>
              <a:rPr lang="en-US" dirty="0" err="1"/>
              <a:t>userid</a:t>
            </a:r>
            <a:r>
              <a:rPr lang="en-US" dirty="0"/>
              <a:t>&gt;</a:t>
            </a:r>
            <a:r>
              <a:rPr lang="sv-SE" dirty="0"/>
              <a:t>MLeap Model Export Demo (Python) </a:t>
            </a:r>
            <a:endParaRPr lang="en-US" dirty="0"/>
          </a:p>
          <a:p>
            <a:pPr lvl="2"/>
            <a:r>
              <a:rPr lang="en-US" dirty="0"/>
              <a:t>For each cell</a:t>
            </a:r>
          </a:p>
          <a:p>
            <a:pPr lvl="3"/>
            <a:r>
              <a:rPr lang="en-US" dirty="0"/>
              <a:t>Read over the description and code</a:t>
            </a:r>
          </a:p>
          <a:p>
            <a:pPr lvl="3"/>
            <a:r>
              <a:rPr lang="en-US" dirty="0"/>
              <a:t>Execute the cell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71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Databricks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ECAB-3969-4B8A-AE02-7E0DDED3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377"/>
            <a:ext cx="10515600" cy="6248367"/>
          </a:xfrm>
        </p:spPr>
        <p:txBody>
          <a:bodyPr>
            <a:normAutofit/>
          </a:bodyPr>
          <a:lstStyle/>
          <a:p>
            <a:r>
              <a:rPr lang="en-US" dirty="0"/>
              <a:t>Do you have a use case for Cosmos DB + ADB?  </a:t>
            </a:r>
          </a:p>
          <a:p>
            <a:pPr lvl="1"/>
            <a:r>
              <a:rPr lang="en-US" dirty="0"/>
              <a:t>(hint:  large-scale data ingestion, perhaps from Power Inverters?)</a:t>
            </a:r>
          </a:p>
          <a:p>
            <a:pPr lvl="1"/>
            <a:r>
              <a:rPr lang="en-US" dirty="0"/>
              <a:t>(hint2:  see next slide)</a:t>
            </a:r>
          </a:p>
          <a:p>
            <a:r>
              <a:rPr lang="en-US" dirty="0"/>
              <a:t>Check out </a:t>
            </a:r>
            <a:r>
              <a:rPr lang="en-US" dirty="0" err="1"/>
              <a:t>MMLSpark</a:t>
            </a:r>
            <a:r>
              <a:rPr lang="en-US" dirty="0"/>
              <a:t> – can you create an </a:t>
            </a:r>
            <a:r>
              <a:rPr lang="en-US" dirty="0" err="1"/>
              <a:t>MMLSpark</a:t>
            </a:r>
            <a:r>
              <a:rPr lang="en-US" dirty="0"/>
              <a:t> cluster and try out the sample notebook? </a:t>
            </a:r>
          </a:p>
          <a:p>
            <a:pPr lvl="1"/>
            <a:r>
              <a:rPr lang="en-US" dirty="0">
                <a:hlinkClick r:id="rId2"/>
              </a:rPr>
              <a:t>http://aka.ms/spark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https://github.com/Azure/mmlspark/</a:t>
            </a:r>
            <a:r>
              <a:rPr lang="en-US" dirty="0"/>
              <a:t>  </a:t>
            </a:r>
          </a:p>
          <a:p>
            <a:r>
              <a:rPr lang="en-US" dirty="0"/>
              <a:t>If you need to create a deep neural network and train it on </a:t>
            </a:r>
            <a:r>
              <a:rPr lang="en-US" dirty="0" err="1"/>
              <a:t>PyTorch</a:t>
            </a:r>
            <a:r>
              <a:rPr lang="en-US" dirty="0"/>
              <a:t> or TensorFlow in ADB, how would you do it?</a:t>
            </a:r>
          </a:p>
        </p:txBody>
      </p:sp>
    </p:spTree>
    <p:extLst>
      <p:ext uri="{BB962C8B-B14F-4D97-AF65-F5344CB8AC3E}">
        <p14:creationId xmlns:p14="http://schemas.microsoft.com/office/powerpoint/2010/main" val="2760168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Azure Databricks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ECAB-3969-4B8A-AE02-7E0DDED3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91377"/>
            <a:ext cx="10909515" cy="6248367"/>
          </a:xfrm>
        </p:spPr>
        <p:txBody>
          <a:bodyPr>
            <a:normAutofit/>
          </a:bodyPr>
          <a:lstStyle/>
          <a:p>
            <a:r>
              <a:rPr lang="en-US" dirty="0"/>
              <a:t>Azure Cosmos DB connector for Spark</a:t>
            </a:r>
          </a:p>
          <a:p>
            <a:pPr lvl="1"/>
            <a:r>
              <a:rPr lang="en-US" dirty="0">
                <a:hlinkClick r:id="rId2"/>
              </a:rPr>
              <a:t>https://github.com/Azure/azure-cosmosdb-spark#using-databricks-notebooks</a:t>
            </a:r>
            <a:endParaRPr lang="en-US" dirty="0"/>
          </a:p>
          <a:p>
            <a:pPr lvl="1"/>
            <a:r>
              <a:rPr lang="en-US" dirty="0"/>
              <a:t>Includes flight predictions example and a change feed example, among others 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s://camo.githubusercontent.com/a57600f0b0fcd900114a356f4cc653a5ee519860/68747470733a2f2f7261772e67697468756275736572636f6e74656e742e636f6d2f64656e6e79676c65652f6e6f7465626f6f6b732f6d61737465722f696d616765732f417a7572652d446f63756d656e7444422d537061726b5f436f6e6e6563746f725f363030783236362e706e67">
            <a:extLst>
              <a:ext uri="{FF2B5EF4-FFF2-40B4-BE49-F238E27FC236}">
                <a16:creationId xmlns:a16="http://schemas.microsoft.com/office/drawing/2014/main" id="{98F7298F-E563-4505-9681-B83E588F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2816740"/>
            <a:ext cx="4054832" cy="179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1D1D3-E503-4DE4-97F2-F292FAF65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56433"/>
            <a:ext cx="5252023" cy="311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7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6768-C60C-4ACA-A57E-01378D55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52387"/>
          </a:xfrm>
        </p:spPr>
        <p:txBody>
          <a:bodyPr>
            <a:noAutofit/>
          </a:bodyPr>
          <a:lstStyle/>
          <a:p>
            <a:r>
              <a:rPr lang="en-US" sz="36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B856-35C8-480E-982D-D81440BCF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6973"/>
            <a:ext cx="10515600" cy="6116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Day 2</a:t>
            </a:r>
          </a:p>
          <a:p>
            <a:pPr lvl="0"/>
            <a:r>
              <a:rPr lang="en-US" dirty="0"/>
              <a:t>Cognitive Services and Knowledge Mining</a:t>
            </a:r>
          </a:p>
          <a:p>
            <a:pPr lvl="1"/>
            <a:r>
              <a:rPr lang="en-US" dirty="0"/>
              <a:t>Image classification</a:t>
            </a:r>
          </a:p>
          <a:p>
            <a:pPr lvl="1"/>
            <a:r>
              <a:rPr lang="en-US" dirty="0"/>
              <a:t>Text sentiment analysis</a:t>
            </a:r>
          </a:p>
          <a:p>
            <a:pPr lvl="1"/>
            <a:r>
              <a:rPr lang="en-US" dirty="0"/>
              <a:t>Text Translation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Azure ML Studio</a:t>
            </a:r>
          </a:p>
          <a:p>
            <a:pPr lvl="1"/>
            <a:r>
              <a:rPr lang="en-US" dirty="0"/>
              <a:t>A quick introduction on the tool for the citizen data scientist</a:t>
            </a:r>
          </a:p>
          <a:p>
            <a:pPr lvl="1"/>
            <a:r>
              <a:rPr lang="en-US" dirty="0"/>
              <a:t>Model training</a:t>
            </a:r>
          </a:p>
          <a:p>
            <a:pPr lvl="1"/>
            <a:r>
              <a:rPr lang="en-US" dirty="0"/>
              <a:t>Model operationalization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lvl="0"/>
            <a:r>
              <a:rPr lang="en-US" dirty="0"/>
              <a:t>More on the Team Data Science Process and </a:t>
            </a:r>
            <a:r>
              <a:rPr lang="en-US" dirty="0" err="1"/>
              <a:t>MLOps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Wrap-up next steps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85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ED49-2041-4C53-8AA6-12D33D77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24185"/>
          </a:xfrm>
        </p:spPr>
        <p:txBody>
          <a:bodyPr>
            <a:normAutofit fontScale="90000"/>
          </a:bodyPr>
          <a:lstStyle/>
          <a:p>
            <a:r>
              <a:rPr lang="en-US" dirty="0"/>
              <a:t>Cognitive Services / Knowledge Mining</a:t>
            </a:r>
          </a:p>
        </p:txBody>
      </p:sp>
    </p:spTree>
    <p:extLst>
      <p:ext uri="{BB962C8B-B14F-4D97-AF65-F5344CB8AC3E}">
        <p14:creationId xmlns:p14="http://schemas.microsoft.com/office/powerpoint/2010/main" val="3087889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642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Cognitive Services capabilities</a:t>
            </a:r>
            <a:br>
              <a:rPr lang="en-US" dirty="0"/>
            </a:br>
            <a:r>
              <a:rPr lang="en-US" sz="2400" dirty="0"/>
              <a:t>Infuse your apps, websites, bots, and </a:t>
            </a:r>
            <a:r>
              <a:rPr lang="en-US" sz="2400" dirty="0">
                <a:solidFill>
                  <a:srgbClr val="FF0000"/>
                </a:solidFill>
              </a:rPr>
              <a:t>machine learning pipelines </a:t>
            </a:r>
            <a:r>
              <a:rPr lang="en-US" sz="2400" dirty="0"/>
              <a:t>with human-like intelligence</a:t>
            </a:r>
            <a:br>
              <a:rPr lang="en-US" sz="2400" dirty="0"/>
            </a:br>
            <a:endParaRPr lang="en-US" sz="2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AAB68D-06DF-43C6-904A-C4854800A4B4}"/>
              </a:ext>
            </a:extLst>
          </p:cNvPr>
          <p:cNvGrpSpPr/>
          <p:nvPr/>
        </p:nvGrpSpPr>
        <p:grpSpPr>
          <a:xfrm>
            <a:off x="270944" y="1681532"/>
            <a:ext cx="2312496" cy="4731968"/>
            <a:chOff x="270944" y="1681532"/>
            <a:chExt cx="2312496" cy="473196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42733C-C85B-49CD-9E36-0DD3D131DF47}"/>
                </a:ext>
              </a:extLst>
            </p:cNvPr>
            <p:cNvGrpSpPr/>
            <p:nvPr/>
          </p:nvGrpSpPr>
          <p:grpSpPr>
            <a:xfrm>
              <a:off x="467072" y="1681532"/>
              <a:ext cx="1920240" cy="4731968"/>
              <a:chOff x="467072" y="1681532"/>
              <a:chExt cx="1920240" cy="4731968"/>
            </a:xfrm>
          </p:grpSpPr>
          <p:sp>
            <p:nvSpPr>
              <p:cNvPr id="164" name="Freeform 78">
                <a:extLst>
                  <a:ext uri="{FF2B5EF4-FFF2-40B4-BE49-F238E27FC236}">
                    <a16:creationId xmlns:a16="http://schemas.microsoft.com/office/drawing/2014/main" id="{D273B513-3A39-4E13-AB15-DD366EC0D11E}"/>
                  </a:ext>
                </a:extLst>
              </p:cNvPr>
              <p:cNvSpPr/>
              <p:nvPr/>
            </p:nvSpPr>
            <p:spPr bwMode="auto">
              <a:xfrm>
                <a:off x="467072" y="3119197"/>
                <a:ext cx="1920240" cy="329430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Object, scene, and </a:t>
                </a:r>
                <a:b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activity detection 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Face recognition </a:t>
                </a:r>
                <a:b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and identification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Celebrity and landmark recognition 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Emotion recognition 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Text and handwriting recognition (OCR)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Video metadata, audio, </a:t>
                </a:r>
                <a:b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and keyframe extraction </a:t>
                </a:r>
                <a:b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and analysis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Explicit or offensive </a:t>
                </a:r>
                <a:b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content moderation </a:t>
                </a:r>
              </a:p>
              <a:p>
                <a:pPr algn="ctr" defTabSz="951004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defRPr/>
                </a:pPr>
                <a:r>
                  <a:rPr lang="en-US" sz="1100" kern="0" dirty="0">
                    <a:solidFill>
                      <a:schemeClr val="accent2">
                        <a:lumMod val="75000"/>
                      </a:schemeClr>
                    </a:solidFill>
                    <a:cs typeface="Segoe UI Semibold" panose="020B0702040204020203" pitchFamily="34" charset="0"/>
                  </a:rPr>
                  <a:t>Custom image recognition</a:t>
                </a: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6FF674B-2966-427E-B758-5438E681AF7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45989" y="1681532"/>
                <a:ext cx="768870" cy="767564"/>
                <a:chOff x="1060458" y="1629609"/>
                <a:chExt cx="841248" cy="839818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EBF35B50-D681-49F2-B65C-D0A7072F98CA}"/>
                    </a:ext>
                  </a:extLst>
                </p:cNvPr>
                <p:cNvSpPr/>
                <p:nvPr/>
              </p:nvSpPr>
              <p:spPr bwMode="auto">
                <a:xfrm>
                  <a:off x="1060458" y="1629609"/>
                  <a:ext cx="841248" cy="83981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2DBAA6C0-8E44-42A9-9D6A-EE3F1AAD56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1610" y="1768035"/>
                  <a:ext cx="558945" cy="562966"/>
                </a:xfrm>
                <a:prstGeom prst="rect">
                  <a:avLst/>
                </a:prstGeom>
              </p:spPr>
            </p:pic>
          </p:grp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5B3D08-9415-4330-B16C-D013F0C7EC89}"/>
                </a:ext>
              </a:extLst>
            </p:cNvPr>
            <p:cNvSpPr txBox="1"/>
            <p:nvPr/>
          </p:nvSpPr>
          <p:spPr>
            <a:xfrm>
              <a:off x="270944" y="2442378"/>
              <a:ext cx="2312496" cy="682357"/>
            </a:xfrm>
            <a:prstGeom prst="rect">
              <a:avLst/>
            </a:prstGeom>
            <a:noFill/>
          </p:spPr>
          <p:txBody>
            <a:bodyPr wrap="square" lIns="179183" tIns="143347" rIns="179183" bIns="143347" rtlCol="0" anchor="t">
              <a:spAutoFit/>
            </a:bodyPr>
            <a:lstStyle/>
            <a:p>
              <a:pPr marL="0" marR="0" lvl="0" indent="0" algn="ctr" defTabSz="89569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Vision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41D726-86F0-4C72-8EBC-6F05FEA94A26}"/>
              </a:ext>
            </a:extLst>
          </p:cNvPr>
          <p:cNvGrpSpPr/>
          <p:nvPr/>
        </p:nvGrpSpPr>
        <p:grpSpPr>
          <a:xfrm>
            <a:off x="4948635" y="1681532"/>
            <a:ext cx="2331135" cy="4724582"/>
            <a:chOff x="4948635" y="1681532"/>
            <a:chExt cx="2331135" cy="47245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F56DBD0-BE2A-4959-B2E2-42E83F400E05}"/>
                </a:ext>
              </a:extLst>
            </p:cNvPr>
            <p:cNvGrpSpPr/>
            <p:nvPr/>
          </p:nvGrpSpPr>
          <p:grpSpPr>
            <a:xfrm>
              <a:off x="4948635" y="1681532"/>
              <a:ext cx="2135007" cy="4724582"/>
              <a:chOff x="4948635" y="1681532"/>
              <a:chExt cx="2135007" cy="4724582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76BB534-D9C6-43A4-95D7-3AFA678C3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8635" y="1834432"/>
                <a:ext cx="0" cy="4571682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Freeform 118">
                <a:extLst>
                  <a:ext uri="{FF2B5EF4-FFF2-40B4-BE49-F238E27FC236}">
                    <a16:creationId xmlns:a16="http://schemas.microsoft.com/office/drawing/2014/main" id="{CB8FAE7F-4435-4991-80E8-33BE77D49CDE}"/>
                  </a:ext>
                </a:extLst>
              </p:cNvPr>
              <p:cNvSpPr/>
              <p:nvPr/>
            </p:nvSpPr>
            <p:spPr bwMode="auto">
              <a:xfrm>
                <a:off x="5163402" y="3119197"/>
                <a:ext cx="1920240" cy="328160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Language detection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Text sentiment analysis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Key phrase extraction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Entity recognition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Spell checking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Explicit or offensive text content moderation, PII detection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Text translation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Customizable text translation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Contextual language understanding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ECA8B29-9E87-408F-87FF-2DDE014502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42319" y="1681532"/>
                <a:ext cx="768872" cy="767564"/>
                <a:chOff x="5754131" y="1647541"/>
                <a:chExt cx="841248" cy="839816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80AC37E-E0E5-4819-9B0F-430676BC8911}"/>
                    </a:ext>
                  </a:extLst>
                </p:cNvPr>
                <p:cNvSpPr/>
                <p:nvPr/>
              </p:nvSpPr>
              <p:spPr bwMode="auto">
                <a:xfrm>
                  <a:off x="5754131" y="1647541"/>
                  <a:ext cx="841248" cy="83981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4B0DA796-07B0-4158-8961-AD4AC6950A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9204" y="1771898"/>
                  <a:ext cx="591103" cy="591102"/>
                </a:xfrm>
                <a:prstGeom prst="rect">
                  <a:avLst/>
                </a:prstGeom>
              </p:spPr>
            </p:pic>
          </p:grp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44056D4-A2E0-4CCA-BF19-8AA2A9B64A26}"/>
                </a:ext>
              </a:extLst>
            </p:cNvPr>
            <p:cNvSpPr txBox="1"/>
            <p:nvPr/>
          </p:nvSpPr>
          <p:spPr>
            <a:xfrm>
              <a:off x="4967274" y="2442377"/>
              <a:ext cx="2312496" cy="682357"/>
            </a:xfrm>
            <a:prstGeom prst="rect">
              <a:avLst/>
            </a:prstGeom>
            <a:noFill/>
          </p:spPr>
          <p:txBody>
            <a:bodyPr wrap="square" lIns="179183" tIns="143347" rIns="179183" bIns="143347" rtlCol="0" anchor="t">
              <a:spAutoFit/>
            </a:bodyPr>
            <a:lstStyle/>
            <a:p>
              <a:pPr marL="0" marR="0" lvl="0" indent="0" algn="ctr" defTabSz="89569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Language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C2386B-19C8-4875-9A2B-8EC35CCCE471}"/>
              </a:ext>
            </a:extLst>
          </p:cNvPr>
          <p:cNvGrpSpPr/>
          <p:nvPr/>
        </p:nvGrpSpPr>
        <p:grpSpPr>
          <a:xfrm>
            <a:off x="9627341" y="1681532"/>
            <a:ext cx="2348759" cy="4731968"/>
            <a:chOff x="9627341" y="1681532"/>
            <a:chExt cx="2348759" cy="4731968"/>
          </a:xfrm>
        </p:grpSpPr>
        <p:sp>
          <p:nvSpPr>
            <p:cNvPr id="154" name="Freeform 97">
              <a:extLst>
                <a:ext uri="{FF2B5EF4-FFF2-40B4-BE49-F238E27FC236}">
                  <a16:creationId xmlns:a16="http://schemas.microsoft.com/office/drawing/2014/main" id="{7891367B-CB9A-42C2-A397-7C85FE8C13D4}"/>
                </a:ext>
              </a:extLst>
            </p:cNvPr>
            <p:cNvSpPr/>
            <p:nvPr/>
          </p:nvSpPr>
          <p:spPr bwMode="auto">
            <a:xfrm>
              <a:off x="9859732" y="3119197"/>
              <a:ext cx="1920240" cy="32943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0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Ad-free web, news, image,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and video search results</a:t>
              </a:r>
            </a:p>
            <a:p>
              <a:pPr marL="0" marR="0" lvl="0" indent="0" algn="ctr" defTabSz="95100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Trends for video, news</a:t>
              </a:r>
            </a:p>
            <a:p>
              <a:pPr marL="0" marR="0" lvl="0" indent="0" algn="ctr" defTabSz="95100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Image identification, classification and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knowledge extraction</a:t>
              </a:r>
            </a:p>
            <a:p>
              <a:pPr marL="0" marR="0" lvl="0" indent="0" algn="ctr" defTabSz="95100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Identification of similar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images and products</a:t>
              </a:r>
            </a:p>
            <a:p>
              <a:pPr marL="0" marR="0" lvl="0" indent="0" algn="ctr" defTabSz="95100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Named entity recognition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and classification</a:t>
              </a:r>
            </a:p>
            <a:p>
              <a:pPr marL="0" marR="0" lvl="0" indent="0" algn="ctr" defTabSz="95100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Knowledge acquisition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for named entities</a:t>
              </a:r>
            </a:p>
            <a:p>
              <a:pPr marL="0" marR="0" lvl="0" indent="0" algn="ctr" defTabSz="95100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Search query autosuggest</a:t>
              </a:r>
            </a:p>
            <a:p>
              <a:pPr marL="0" marR="0" lvl="0" indent="0" algn="ctr" defTabSz="95100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Ad-free custom search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engine creation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243CEA-0708-4079-A4C7-3098A0063888}"/>
                </a:ext>
              </a:extLst>
            </p:cNvPr>
            <p:cNvCxnSpPr>
              <a:cxnSpLocks/>
            </p:cNvCxnSpPr>
            <p:nvPr/>
          </p:nvCxnSpPr>
          <p:spPr>
            <a:xfrm>
              <a:off x="9627341" y="1834432"/>
              <a:ext cx="0" cy="457168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9ED0BF-EFB1-4E55-B97E-22A1FD9AC5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38650" y="1681532"/>
              <a:ext cx="768872" cy="767564"/>
              <a:chOff x="10413412" y="1629610"/>
              <a:chExt cx="841248" cy="83981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73AC7D8-7354-426A-A095-1B1867E90CF1}"/>
                  </a:ext>
                </a:extLst>
              </p:cNvPr>
              <p:cNvSpPr/>
              <p:nvPr/>
            </p:nvSpPr>
            <p:spPr bwMode="auto">
              <a:xfrm>
                <a:off x="10413412" y="1629610"/>
                <a:ext cx="841248" cy="83981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8AAD101C-846C-49AD-AFBE-EDC96B0B5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7481" y="1812963"/>
                <a:ext cx="473110" cy="473110"/>
              </a:xfrm>
              <a:prstGeom prst="rect">
                <a:avLst/>
              </a:prstGeom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089717C-E923-4EF1-A675-7F398AF2B928}"/>
                </a:ext>
              </a:extLst>
            </p:cNvPr>
            <p:cNvSpPr txBox="1"/>
            <p:nvPr/>
          </p:nvSpPr>
          <p:spPr>
            <a:xfrm>
              <a:off x="9663604" y="2442378"/>
              <a:ext cx="2312496" cy="682357"/>
            </a:xfrm>
            <a:prstGeom prst="rect">
              <a:avLst/>
            </a:prstGeom>
            <a:noFill/>
          </p:spPr>
          <p:txBody>
            <a:bodyPr wrap="square" lIns="179183" tIns="143347" rIns="179183" bIns="143347" rtlCol="0" anchor="t">
              <a:spAutoFit/>
            </a:bodyPr>
            <a:lstStyle/>
            <a:p>
              <a:pPr marL="0" marR="0" lvl="0" indent="0" algn="ctr" defTabSz="89569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Search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744CD9-0FFE-486B-AA4E-62165C98B098}"/>
              </a:ext>
            </a:extLst>
          </p:cNvPr>
          <p:cNvGrpSpPr/>
          <p:nvPr/>
        </p:nvGrpSpPr>
        <p:grpSpPr>
          <a:xfrm>
            <a:off x="2609282" y="1681532"/>
            <a:ext cx="2322323" cy="4724582"/>
            <a:chOff x="2609282" y="1681532"/>
            <a:chExt cx="2322323" cy="472458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97B1B2-D938-45B3-AAF1-EA893D19B649}"/>
                </a:ext>
              </a:extLst>
            </p:cNvPr>
            <p:cNvGrpSpPr/>
            <p:nvPr/>
          </p:nvGrpSpPr>
          <p:grpSpPr>
            <a:xfrm>
              <a:off x="2609282" y="1681532"/>
              <a:ext cx="2126195" cy="4724582"/>
              <a:chOff x="2609282" y="1681532"/>
              <a:chExt cx="2126195" cy="4724582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36C0E92-1209-4597-8D20-36242B0F47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9282" y="1834432"/>
                <a:ext cx="0" cy="4571682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Freeform 83">
                <a:extLst>
                  <a:ext uri="{FF2B5EF4-FFF2-40B4-BE49-F238E27FC236}">
                    <a16:creationId xmlns:a16="http://schemas.microsoft.com/office/drawing/2014/main" id="{8917D0E6-AB09-4A19-B884-BB1F39465ECD}"/>
                  </a:ext>
                </a:extLst>
              </p:cNvPr>
              <p:cNvSpPr/>
              <p:nvPr/>
            </p:nvSpPr>
            <p:spPr bwMode="auto">
              <a:xfrm>
                <a:off x="2815237" y="3119197"/>
                <a:ext cx="1920240" cy="328160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Speech transcription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(Speech-to-text)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Speech Synthesis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(Text-to-speech)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Real-time speech translation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Speaker identification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and verification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Custom Speech models for transcription and translation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Custom voice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endParaRP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endParaRP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789CB81-67FC-43CD-8BD8-DE513D8B26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90166" y="1681532"/>
                <a:ext cx="768870" cy="767564"/>
                <a:chOff x="3396504" y="1629609"/>
                <a:chExt cx="841248" cy="839818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38798E4-3DD8-4005-BAFD-BD337E967D57}"/>
                    </a:ext>
                  </a:extLst>
                </p:cNvPr>
                <p:cNvSpPr/>
                <p:nvPr/>
              </p:nvSpPr>
              <p:spPr bwMode="auto">
                <a:xfrm>
                  <a:off x="3396504" y="1629609"/>
                  <a:ext cx="841248" cy="83981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C3971D88-A510-4FDC-A625-2E890C9C2C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1112" y="1773502"/>
                  <a:ext cx="552032" cy="552032"/>
                </a:xfrm>
                <a:prstGeom prst="rect">
                  <a:avLst/>
                </a:prstGeom>
              </p:spPr>
            </p:pic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28EAD9E-6E02-4D08-A15C-478BA64DF0A1}"/>
                </a:ext>
              </a:extLst>
            </p:cNvPr>
            <p:cNvSpPr txBox="1"/>
            <p:nvPr/>
          </p:nvSpPr>
          <p:spPr>
            <a:xfrm>
              <a:off x="2619109" y="2442378"/>
              <a:ext cx="2312496" cy="682357"/>
            </a:xfrm>
            <a:prstGeom prst="rect">
              <a:avLst/>
            </a:prstGeom>
            <a:noFill/>
          </p:spPr>
          <p:txBody>
            <a:bodyPr wrap="square" lIns="179183" tIns="143347" rIns="89617" bIns="143347" rtlCol="0" anchor="t">
              <a:spAutoFit/>
            </a:bodyPr>
            <a:lstStyle/>
            <a:p>
              <a:pPr marL="0" marR="0" lvl="0" indent="0" algn="ctr" defTabSz="89569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Speech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B74EA6-115B-4ECF-AF45-7B16E0C8A39A}"/>
              </a:ext>
            </a:extLst>
          </p:cNvPr>
          <p:cNvGrpSpPr/>
          <p:nvPr/>
        </p:nvGrpSpPr>
        <p:grpSpPr>
          <a:xfrm>
            <a:off x="7287988" y="1681532"/>
            <a:ext cx="2339947" cy="4731968"/>
            <a:chOff x="7287988" y="1681532"/>
            <a:chExt cx="2339947" cy="473196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9EE5CB3-EBA9-48DD-B936-231095B75BF3}"/>
                </a:ext>
              </a:extLst>
            </p:cNvPr>
            <p:cNvGrpSpPr/>
            <p:nvPr/>
          </p:nvGrpSpPr>
          <p:grpSpPr>
            <a:xfrm>
              <a:off x="7287988" y="1681532"/>
              <a:ext cx="2143819" cy="4731968"/>
              <a:chOff x="7287988" y="1681532"/>
              <a:chExt cx="2143819" cy="4731968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876619C6-4988-41DA-8D1D-8BFABE015B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7988" y="1834432"/>
                <a:ext cx="0" cy="4571682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Freeform 117">
                <a:extLst>
                  <a:ext uri="{FF2B5EF4-FFF2-40B4-BE49-F238E27FC236}">
                    <a16:creationId xmlns:a16="http://schemas.microsoft.com/office/drawing/2014/main" id="{44C4B3CB-31DE-403D-9E6E-D94BE3E2CFB4}"/>
                  </a:ext>
                </a:extLst>
              </p:cNvPr>
              <p:cNvSpPr/>
              <p:nvPr/>
            </p:nvSpPr>
            <p:spPr bwMode="auto">
              <a:xfrm>
                <a:off x="7511567" y="3119197"/>
                <a:ext cx="1920240" cy="329430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Q&amp;A extraction from unstructured text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Knowledge base creation </a:t>
                </a:r>
                <a:b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</a:b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from collections of Q&amp;As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Semantic matching for knowledge bases</a:t>
                </a:r>
              </a:p>
              <a:p>
                <a:pPr marL="0" marR="0" lvl="0" indent="0" algn="ctr" defTabSz="9510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702040204020203" pitchFamily="34" charset="0"/>
                  </a:rPr>
                  <a:t>Customizable content personalization learning</a:t>
                </a: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950D0F9-05C2-4C4E-B164-E3149D3828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90484" y="1681532"/>
                <a:ext cx="768872" cy="767564"/>
                <a:chOff x="8065132" y="1631676"/>
                <a:chExt cx="841248" cy="839817"/>
              </a:xfrm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E327E1C7-4212-4DFA-8378-9C501A440142}"/>
                    </a:ext>
                  </a:extLst>
                </p:cNvPr>
                <p:cNvSpPr/>
                <p:nvPr/>
              </p:nvSpPr>
              <p:spPr bwMode="auto">
                <a:xfrm>
                  <a:off x="8310262" y="2035746"/>
                  <a:ext cx="105289" cy="112475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807D5894-55F0-4367-8E16-879B709FDF7A}"/>
                    </a:ext>
                  </a:extLst>
                </p:cNvPr>
                <p:cNvSpPr/>
                <p:nvPr/>
              </p:nvSpPr>
              <p:spPr bwMode="auto">
                <a:xfrm>
                  <a:off x="8065132" y="1631676"/>
                  <a:ext cx="841248" cy="839817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91E14EC5-A558-4880-AC50-23D38D35C3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07270" y="1770905"/>
                  <a:ext cx="556972" cy="561359"/>
                </a:xfrm>
                <a:prstGeom prst="rect">
                  <a:avLst/>
                </a:prstGeom>
              </p:spPr>
            </p:pic>
          </p:grp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FA617D-3354-41F4-A833-63C1EC308B88}"/>
                </a:ext>
              </a:extLst>
            </p:cNvPr>
            <p:cNvSpPr txBox="1"/>
            <p:nvPr/>
          </p:nvSpPr>
          <p:spPr>
            <a:xfrm>
              <a:off x="7315439" y="2442377"/>
              <a:ext cx="2312496" cy="682357"/>
            </a:xfrm>
            <a:prstGeom prst="rect">
              <a:avLst/>
            </a:prstGeom>
            <a:noFill/>
          </p:spPr>
          <p:txBody>
            <a:bodyPr wrap="square" lIns="179183" tIns="143347" rIns="179183" bIns="143347" rtlCol="0" anchor="t">
              <a:spAutoFit/>
            </a:bodyPr>
            <a:lstStyle>
              <a:defPPr>
                <a:defRPr lang="en-US"/>
              </a:defPPr>
              <a:lvl1pPr algn="ctr" defTabSz="913873">
                <a:lnSpc>
                  <a:spcPct val="90000"/>
                </a:lnSpc>
                <a:spcAft>
                  <a:spcPts val="600"/>
                </a:spcAft>
                <a:defRPr sz="2000" b="1"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89569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6364">
                        <a:srgbClr val="353535"/>
                      </a:gs>
                      <a:gs pos="21818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Knowledge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0824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6768-C60C-4ACA-A57E-01378D55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52387"/>
          </a:xfrm>
        </p:spPr>
        <p:txBody>
          <a:bodyPr>
            <a:noAutofit/>
          </a:bodyPr>
          <a:lstStyle/>
          <a:p>
            <a:r>
              <a:rPr lang="en-US" sz="36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B856-35C8-480E-982D-D81440BCF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3019"/>
            <a:ext cx="10515600" cy="61649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Day 1</a:t>
            </a:r>
          </a:p>
          <a:p>
            <a:pPr lvl="0"/>
            <a:r>
              <a:rPr lang="en-US" dirty="0"/>
              <a:t>Azure terminology</a:t>
            </a:r>
          </a:p>
          <a:p>
            <a:pPr lvl="0"/>
            <a:r>
              <a:rPr lang="en-US" dirty="0"/>
              <a:t>Setting up your Data Science VM to work as your portal into the Azure Machine Learning service and </a:t>
            </a:r>
            <a:r>
              <a:rPr lang="en-US" dirty="0" err="1"/>
              <a:t>MLOps</a:t>
            </a:r>
            <a:r>
              <a:rPr lang="en-US" dirty="0"/>
              <a:t> for data science</a:t>
            </a:r>
          </a:p>
          <a:p>
            <a:pPr lvl="0"/>
            <a:r>
              <a:rPr lang="en-US" dirty="0"/>
              <a:t>Azure Machine Learning service</a:t>
            </a:r>
          </a:p>
          <a:p>
            <a:pPr lvl="1"/>
            <a:r>
              <a:rPr lang="en-US" dirty="0"/>
              <a:t>Data prep</a:t>
            </a:r>
          </a:p>
          <a:p>
            <a:pPr lvl="1"/>
            <a:r>
              <a:rPr lang="en-US" dirty="0"/>
              <a:t>Model training</a:t>
            </a:r>
          </a:p>
          <a:p>
            <a:pPr lvl="1"/>
            <a:r>
              <a:rPr lang="en-US" dirty="0"/>
              <a:t>Model training on Azure ML service compute</a:t>
            </a:r>
          </a:p>
          <a:p>
            <a:pPr lvl="1"/>
            <a:r>
              <a:rPr lang="en-US" dirty="0"/>
              <a:t>Model operationalization – including deployment and monitoring</a:t>
            </a:r>
          </a:p>
          <a:p>
            <a:pPr lvl="0"/>
            <a:r>
              <a:rPr lang="en-US" dirty="0"/>
              <a:t>Azure Databricks</a:t>
            </a:r>
          </a:p>
          <a:p>
            <a:pPr lvl="1"/>
            <a:r>
              <a:rPr lang="en-US" dirty="0"/>
              <a:t>Workspace setup / cluster setup / Python ADB intro / RDD vs </a:t>
            </a:r>
            <a:r>
              <a:rPr lang="en-US" dirty="0" err="1"/>
              <a:t>Dataframe</a:t>
            </a:r>
            <a:r>
              <a:rPr lang="en-US" dirty="0"/>
              <a:t> vs Dataset</a:t>
            </a:r>
          </a:p>
          <a:p>
            <a:pPr lvl="1"/>
            <a:r>
              <a:rPr lang="en-US" dirty="0"/>
              <a:t>Data prep / Model training</a:t>
            </a:r>
          </a:p>
          <a:p>
            <a:pPr lvl="1"/>
            <a:r>
              <a:rPr lang="en-US" dirty="0"/>
              <a:t>Model operationalization</a:t>
            </a:r>
          </a:p>
          <a:p>
            <a:pPr lvl="1"/>
            <a:endParaRPr lang="en-US" dirty="0"/>
          </a:p>
          <a:p>
            <a:r>
              <a:rPr lang="en-US" dirty="0"/>
              <a:t>Homework assignment / recap / Q&amp;A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63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33860E6-A3DB-423A-9D7E-1A74591D2AB6}"/>
              </a:ext>
            </a:extLst>
          </p:cNvPr>
          <p:cNvSpPr/>
          <p:nvPr/>
        </p:nvSpPr>
        <p:spPr bwMode="auto">
          <a:xfrm>
            <a:off x="2093436" y="1318724"/>
            <a:ext cx="2064951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39C63CC-B2CA-4E42-A0C4-401B0003E303}"/>
              </a:ext>
            </a:extLst>
          </p:cNvPr>
          <p:cNvSpPr/>
          <p:nvPr/>
        </p:nvSpPr>
        <p:spPr bwMode="auto">
          <a:xfrm>
            <a:off x="4212523" y="1318724"/>
            <a:ext cx="2064951" cy="48224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FDA152A-EC7E-4C0F-9092-C3081B40F56B}"/>
              </a:ext>
            </a:extLst>
          </p:cNvPr>
          <p:cNvSpPr/>
          <p:nvPr/>
        </p:nvSpPr>
        <p:spPr bwMode="auto">
          <a:xfrm>
            <a:off x="6330090" y="1318724"/>
            <a:ext cx="2064951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FD137A-3997-4F91-86CD-D688C27D42BB}"/>
              </a:ext>
            </a:extLst>
          </p:cNvPr>
          <p:cNvSpPr/>
          <p:nvPr/>
        </p:nvSpPr>
        <p:spPr bwMode="auto">
          <a:xfrm>
            <a:off x="8470996" y="1318724"/>
            <a:ext cx="3474720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495E428-8598-4231-BAD8-8DBA852340E5}"/>
              </a:ext>
            </a:extLst>
          </p:cNvPr>
          <p:cNvSpPr/>
          <p:nvPr/>
        </p:nvSpPr>
        <p:spPr>
          <a:xfrm>
            <a:off x="4484028" y="4522078"/>
            <a:ext cx="16225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Data Lake Storage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EBF39E0-9116-4873-B74D-8566589EDCCC}"/>
              </a:ext>
            </a:extLst>
          </p:cNvPr>
          <p:cNvGrpSpPr/>
          <p:nvPr/>
        </p:nvGrpSpPr>
        <p:grpSpPr>
          <a:xfrm>
            <a:off x="4991121" y="4000944"/>
            <a:ext cx="507755" cy="435880"/>
            <a:chOff x="2488014" y="1320237"/>
            <a:chExt cx="4696411" cy="4187931"/>
          </a:xfrm>
        </p:grpSpPr>
        <p:sp>
          <p:nvSpPr>
            <p:cNvPr id="139" name="Hexagon 138">
              <a:extLst>
                <a:ext uri="{FF2B5EF4-FFF2-40B4-BE49-F238E27FC236}">
                  <a16:creationId xmlns:a16="http://schemas.microsoft.com/office/drawing/2014/main" id="{5F406E0D-B6DE-4542-B85B-755E8BE3523C}"/>
                </a:ext>
              </a:extLst>
            </p:cNvPr>
            <p:cNvSpPr/>
            <p:nvPr/>
          </p:nvSpPr>
          <p:spPr bwMode="auto">
            <a:xfrm>
              <a:off x="2488014" y="1320237"/>
              <a:ext cx="4696411" cy="4187931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Snip Single Corner Rectangle 26">
              <a:extLst>
                <a:ext uri="{FF2B5EF4-FFF2-40B4-BE49-F238E27FC236}">
                  <a16:creationId xmlns:a16="http://schemas.microsoft.com/office/drawing/2014/main" id="{F3FE8BF7-B2F8-4227-9EB9-38F7A69D19DB}"/>
                </a:ext>
              </a:extLst>
            </p:cNvPr>
            <p:cNvSpPr/>
            <p:nvPr/>
          </p:nvSpPr>
          <p:spPr bwMode="auto">
            <a:xfrm>
              <a:off x="3677767" y="2189578"/>
              <a:ext cx="2316905" cy="2449240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91CBCE3-7468-4880-A409-D205352F2BF9}"/>
                </a:ext>
              </a:extLst>
            </p:cNvPr>
            <p:cNvGrpSpPr/>
            <p:nvPr/>
          </p:nvGrpSpPr>
          <p:grpSpPr>
            <a:xfrm>
              <a:off x="4271147" y="2716509"/>
              <a:ext cx="790232" cy="1472559"/>
              <a:chOff x="4917030" y="1019829"/>
              <a:chExt cx="123056" cy="229308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B5F0929-410E-46D8-91DE-06821647946C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6CE2ACC-FABD-4093-8702-A8C7BCE4BD2F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2B629F8-D524-4A30-9000-6DF20533D3C3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0477F2A-0465-4735-BAD4-1969D14590EA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2" name="Right Triangle 141">
              <a:extLst>
                <a:ext uri="{FF2B5EF4-FFF2-40B4-BE49-F238E27FC236}">
                  <a16:creationId xmlns:a16="http://schemas.microsoft.com/office/drawing/2014/main" id="{BF45CEAF-95B4-465E-878B-0805D0F6FCC4}"/>
                </a:ext>
              </a:extLst>
            </p:cNvPr>
            <p:cNvSpPr/>
            <p:nvPr/>
          </p:nvSpPr>
          <p:spPr bwMode="auto">
            <a:xfrm>
              <a:off x="5326465" y="2189578"/>
              <a:ext cx="668199" cy="662471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1F707A0E-EBD6-4AC2-A00F-4CA7B6831760}"/>
              </a:ext>
            </a:extLst>
          </p:cNvPr>
          <p:cNvGrpSpPr/>
          <p:nvPr/>
        </p:nvGrpSpPr>
        <p:grpSpPr>
          <a:xfrm>
            <a:off x="2460504" y="4020173"/>
            <a:ext cx="1330814" cy="727049"/>
            <a:chOff x="2520437" y="2198161"/>
            <a:chExt cx="1330814" cy="72704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AD7FDE5-E623-48DC-8914-03F0618E4AD5}"/>
                </a:ext>
              </a:extLst>
            </p:cNvPr>
            <p:cNvSpPr/>
            <p:nvPr/>
          </p:nvSpPr>
          <p:spPr>
            <a:xfrm>
              <a:off x="2520437" y="2678989"/>
              <a:ext cx="133081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Data Factory </a:t>
              </a:r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DC0A4B81-3AF4-4932-865E-06B45F5D88B8}"/>
                </a:ext>
              </a:extLst>
            </p:cNvPr>
            <p:cNvGrpSpPr/>
            <p:nvPr/>
          </p:nvGrpSpPr>
          <p:grpSpPr>
            <a:xfrm>
              <a:off x="2935903" y="2198161"/>
              <a:ext cx="423284" cy="416651"/>
              <a:chOff x="5279190" y="5401430"/>
              <a:chExt cx="1101836" cy="1106637"/>
            </a:xfrm>
          </p:grpSpPr>
          <p:sp>
            <p:nvSpPr>
              <p:cNvPr id="273" name="Freeform: Shape 815">
                <a:extLst>
                  <a:ext uri="{FF2B5EF4-FFF2-40B4-BE49-F238E27FC236}">
                    <a16:creationId xmlns:a16="http://schemas.microsoft.com/office/drawing/2014/main" id="{07C4F03A-58E5-454A-AC1E-467974685FF3}"/>
                  </a:ext>
                </a:extLst>
              </p:cNvPr>
              <p:cNvSpPr/>
              <p:nvPr/>
            </p:nvSpPr>
            <p:spPr bwMode="auto">
              <a:xfrm>
                <a:off x="5708249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4" name="Freeform: Shape 816">
                <a:extLst>
                  <a:ext uri="{FF2B5EF4-FFF2-40B4-BE49-F238E27FC236}">
                    <a16:creationId xmlns:a16="http://schemas.microsoft.com/office/drawing/2014/main" id="{54605F23-E3F0-4DA2-AEAF-C8A905FE75DF}"/>
                  </a:ext>
                </a:extLst>
              </p:cNvPr>
              <p:cNvSpPr/>
              <p:nvPr/>
            </p:nvSpPr>
            <p:spPr bwMode="auto">
              <a:xfrm>
                <a:off x="5921817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5" name="Freeform: Shape 817">
                <a:extLst>
                  <a:ext uri="{FF2B5EF4-FFF2-40B4-BE49-F238E27FC236}">
                    <a16:creationId xmlns:a16="http://schemas.microsoft.com/office/drawing/2014/main" id="{BB11126C-B688-48EB-B60F-BD89518AB719}"/>
                  </a:ext>
                </a:extLst>
              </p:cNvPr>
              <p:cNvSpPr/>
              <p:nvPr/>
            </p:nvSpPr>
            <p:spPr bwMode="auto">
              <a:xfrm>
                <a:off x="6135385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6" name="Freeform: Shape 818">
                <a:extLst>
                  <a:ext uri="{FF2B5EF4-FFF2-40B4-BE49-F238E27FC236}">
                    <a16:creationId xmlns:a16="http://schemas.microsoft.com/office/drawing/2014/main" id="{CA725C66-B312-4653-9868-6815CE2A73BC}"/>
                  </a:ext>
                </a:extLst>
              </p:cNvPr>
              <p:cNvSpPr/>
              <p:nvPr/>
            </p:nvSpPr>
            <p:spPr bwMode="auto">
              <a:xfrm>
                <a:off x="5279191" y="5499596"/>
                <a:ext cx="1101835" cy="1008471"/>
              </a:xfrm>
              <a:custGeom>
                <a:avLst/>
                <a:gdLst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9" fmla="*/ 245153 w 1101835"/>
                  <a:gd name="connsiteY9" fmla="*/ 0 h 1098248"/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9" fmla="*/ 336593 w 1101835"/>
                  <a:gd name="connsiteY9" fmla="*/ 91440 h 1098248"/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0" fmla="*/ 489041 w 1101835"/>
                  <a:gd name="connsiteY0" fmla="*/ 0 h 1008471"/>
                  <a:gd name="connsiteX1" fmla="*/ 490307 w 1101835"/>
                  <a:gd name="connsiteY1" fmla="*/ 551557 h 1008471"/>
                  <a:gd name="connsiteX2" fmla="*/ 796071 w 1101835"/>
                  <a:gd name="connsiteY2" fmla="*/ 284445 h 1008471"/>
                  <a:gd name="connsiteX3" fmla="*/ 796071 w 1101835"/>
                  <a:gd name="connsiteY3" fmla="*/ 551557 h 1008471"/>
                  <a:gd name="connsiteX4" fmla="*/ 1101835 w 1101835"/>
                  <a:gd name="connsiteY4" fmla="*/ 284445 h 1008471"/>
                  <a:gd name="connsiteX5" fmla="*/ 1101835 w 1101835"/>
                  <a:gd name="connsiteY5" fmla="*/ 1008471 h 1008471"/>
                  <a:gd name="connsiteX6" fmla="*/ 0 w 1101835"/>
                  <a:gd name="connsiteY6" fmla="*/ 1008471 h 1008471"/>
                  <a:gd name="connsiteX7" fmla="*/ 1265 w 1101835"/>
                  <a:gd name="connsiteY7" fmla="*/ 0 h 100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1835" h="1008471">
                    <a:moveTo>
                      <a:pt x="489041" y="0"/>
                    </a:moveTo>
                    <a:lnTo>
                      <a:pt x="490307" y="551557"/>
                    </a:lnTo>
                    <a:lnTo>
                      <a:pt x="796071" y="284445"/>
                    </a:lnTo>
                    <a:lnTo>
                      <a:pt x="796071" y="551557"/>
                    </a:lnTo>
                    <a:lnTo>
                      <a:pt x="1101835" y="284445"/>
                    </a:lnTo>
                    <a:lnTo>
                      <a:pt x="1101835" y="1008471"/>
                    </a:lnTo>
                    <a:lnTo>
                      <a:pt x="0" y="1008471"/>
                    </a:lnTo>
                    <a:cubicBezTo>
                      <a:pt x="422" y="672314"/>
                      <a:pt x="843" y="336157"/>
                      <a:pt x="1265" y="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7" name="Freeform: Shape 819">
                <a:extLst>
                  <a:ext uri="{FF2B5EF4-FFF2-40B4-BE49-F238E27FC236}">
                    <a16:creationId xmlns:a16="http://schemas.microsoft.com/office/drawing/2014/main" id="{6AEE122C-99EE-4B2E-BE2A-E6B7A3B1842A}"/>
                  </a:ext>
                </a:extLst>
              </p:cNvPr>
              <p:cNvSpPr/>
              <p:nvPr/>
            </p:nvSpPr>
            <p:spPr bwMode="auto">
              <a:xfrm>
                <a:off x="5279190" y="5401430"/>
                <a:ext cx="488333" cy="201776"/>
              </a:xfrm>
              <a:custGeom>
                <a:avLst/>
                <a:gdLst>
                  <a:gd name="connsiteX0" fmla="*/ 246301 w 492602"/>
                  <a:gd name="connsiteY0" fmla="*/ 0 h 201776"/>
                  <a:gd name="connsiteX1" fmla="*/ 492602 w 492602"/>
                  <a:gd name="connsiteY1" fmla="*/ 100888 h 201776"/>
                  <a:gd name="connsiteX2" fmla="*/ 246301 w 492602"/>
                  <a:gd name="connsiteY2" fmla="*/ 201776 h 201776"/>
                  <a:gd name="connsiteX3" fmla="*/ 0 w 492602"/>
                  <a:gd name="connsiteY3" fmla="*/ 100888 h 201776"/>
                  <a:gd name="connsiteX4" fmla="*/ 246301 w 492602"/>
                  <a:gd name="connsiteY4" fmla="*/ 0 h 201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602" h="201776">
                    <a:moveTo>
                      <a:pt x="246301" y="0"/>
                    </a:moveTo>
                    <a:cubicBezTo>
                      <a:pt x="382329" y="0"/>
                      <a:pt x="492602" y="45169"/>
                      <a:pt x="492602" y="100888"/>
                    </a:cubicBezTo>
                    <a:cubicBezTo>
                      <a:pt x="492602" y="156607"/>
                      <a:pt x="382329" y="201776"/>
                      <a:pt x="246301" y="201776"/>
                    </a:cubicBezTo>
                    <a:cubicBezTo>
                      <a:pt x="110273" y="201776"/>
                      <a:pt x="0" y="156607"/>
                      <a:pt x="0" y="100888"/>
                    </a:cubicBezTo>
                    <a:cubicBezTo>
                      <a:pt x="0" y="45169"/>
                      <a:pt x="110273" y="0"/>
                      <a:pt x="246301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7910CEFA-C471-4C66-8C07-4F385DACF086}"/>
              </a:ext>
            </a:extLst>
          </p:cNvPr>
          <p:cNvCxnSpPr>
            <a:cxnSpLocks/>
          </p:cNvCxnSpPr>
          <p:nvPr/>
        </p:nvCxnSpPr>
        <p:spPr>
          <a:xfrm>
            <a:off x="1852206" y="4237723"/>
            <a:ext cx="80218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ight Bracket 225">
            <a:extLst>
              <a:ext uri="{FF2B5EF4-FFF2-40B4-BE49-F238E27FC236}">
                <a16:creationId xmlns:a16="http://schemas.microsoft.com/office/drawing/2014/main" id="{B9F0A461-B58D-45D4-81B4-498EDF8B2241}"/>
              </a:ext>
            </a:extLst>
          </p:cNvPr>
          <p:cNvSpPr/>
          <p:nvPr/>
        </p:nvSpPr>
        <p:spPr>
          <a:xfrm>
            <a:off x="1731228" y="2667390"/>
            <a:ext cx="120979" cy="2160179"/>
          </a:xfrm>
          <a:prstGeom prst="rightBracket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423BE3B-B95C-4773-B44E-BC98A6716BD8}"/>
              </a:ext>
            </a:extLst>
          </p:cNvPr>
          <p:cNvSpPr txBox="1"/>
          <p:nvPr/>
        </p:nvSpPr>
        <p:spPr>
          <a:xfrm>
            <a:off x="289876" y="3370659"/>
            <a:ext cx="1444792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Media (unstructured)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2ED247B-E5E7-4EEA-8255-99322BCA8E6D}"/>
              </a:ext>
            </a:extLst>
          </p:cNvPr>
          <p:cNvSpPr txBox="1"/>
          <p:nvPr/>
        </p:nvSpPr>
        <p:spPr>
          <a:xfrm>
            <a:off x="345532" y="4460310"/>
            <a:ext cx="13334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sz="1000">
                <a:solidFill>
                  <a:srgbClr val="505050"/>
                </a:solidFill>
              </a:rPr>
              <a:t>Files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(unstructured)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EC51DE8-497D-464A-A114-4D62D90C1D67}"/>
              </a:ext>
            </a:extLst>
          </p:cNvPr>
          <p:cNvGrpSpPr/>
          <p:nvPr/>
        </p:nvGrpSpPr>
        <p:grpSpPr>
          <a:xfrm>
            <a:off x="888412" y="2927029"/>
            <a:ext cx="247721" cy="366053"/>
            <a:chOff x="9362108" y="1989394"/>
            <a:chExt cx="1356127" cy="2003921"/>
          </a:xfrm>
        </p:grpSpPr>
        <p:sp>
          <p:nvSpPr>
            <p:cNvPr id="160" name="Line 46">
              <a:extLst>
                <a:ext uri="{FF2B5EF4-FFF2-40B4-BE49-F238E27FC236}">
                  <a16:creationId xmlns:a16="http://schemas.microsoft.com/office/drawing/2014/main" id="{46E0E250-23FA-427F-A48E-99CFEED32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6390" y="1989395"/>
              <a:ext cx="541845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Line 47">
              <a:extLst>
                <a:ext uri="{FF2B5EF4-FFF2-40B4-BE49-F238E27FC236}">
                  <a16:creationId xmlns:a16="http://schemas.microsoft.com/office/drawing/2014/main" id="{A5E1C90B-9B1A-4FDC-BBCB-1D07C14AD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76390" y="2258804"/>
              <a:ext cx="541845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48">
              <a:extLst>
                <a:ext uri="{FF2B5EF4-FFF2-40B4-BE49-F238E27FC236}">
                  <a16:creationId xmlns:a16="http://schemas.microsoft.com/office/drawing/2014/main" id="{02323AF7-AB28-446B-A30D-4C4A1C689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7358" y="2591782"/>
              <a:ext cx="811255" cy="732551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id="{DC7F8B45-8708-4ABA-AD2A-45277EEE8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7358" y="2891462"/>
              <a:ext cx="811255" cy="399573"/>
            </a:xfrm>
            <a:custGeom>
              <a:avLst/>
              <a:gdLst>
                <a:gd name="T0" fmla="*/ 268 w 268"/>
                <a:gd name="T1" fmla="*/ 132 h 132"/>
                <a:gd name="T2" fmla="*/ 179 w 268"/>
                <a:gd name="T3" fmla="*/ 44 h 132"/>
                <a:gd name="T4" fmla="*/ 156 w 268"/>
                <a:gd name="T5" fmla="*/ 66 h 132"/>
                <a:gd name="T6" fmla="*/ 89 w 268"/>
                <a:gd name="T7" fmla="*/ 0 h 132"/>
                <a:gd name="T8" fmla="*/ 0 w 268"/>
                <a:gd name="T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32">
                  <a:moveTo>
                    <a:pt x="268" y="132"/>
                  </a:moveTo>
                  <a:lnTo>
                    <a:pt x="179" y="44"/>
                  </a:lnTo>
                  <a:lnTo>
                    <a:pt x="156" y="66"/>
                  </a:lnTo>
                  <a:lnTo>
                    <a:pt x="89" y="0"/>
                  </a:lnTo>
                  <a:lnTo>
                    <a:pt x="0" y="8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Line 50">
              <a:extLst>
                <a:ext uri="{FF2B5EF4-FFF2-40B4-BE49-F238E27FC236}">
                  <a16:creationId xmlns:a16="http://schemas.microsoft.com/office/drawing/2014/main" id="{6F06E4A7-6F10-4973-A738-706971715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2108" y="2724973"/>
              <a:ext cx="27243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Line 51">
              <a:extLst>
                <a:ext uri="{FF2B5EF4-FFF2-40B4-BE49-F238E27FC236}">
                  <a16:creationId xmlns:a16="http://schemas.microsoft.com/office/drawing/2014/main" id="{D04160E8-FF96-4BD3-83A5-2088528444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2108" y="2991355"/>
              <a:ext cx="27243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Line 52">
              <a:extLst>
                <a:ext uri="{FF2B5EF4-FFF2-40B4-BE49-F238E27FC236}">
                  <a16:creationId xmlns:a16="http://schemas.microsoft.com/office/drawing/2014/main" id="{32ACBAEE-4273-4ABE-98ED-C087F18261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2108" y="3257737"/>
              <a:ext cx="27243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 53">
              <a:extLst>
                <a:ext uri="{FF2B5EF4-FFF2-40B4-BE49-F238E27FC236}">
                  <a16:creationId xmlns:a16="http://schemas.microsoft.com/office/drawing/2014/main" id="{72AFDE2E-BDCA-4F33-AB9C-6E440988F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1731" y="3590715"/>
              <a:ext cx="541845" cy="402600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Line 54">
              <a:extLst>
                <a:ext uri="{FF2B5EF4-FFF2-40B4-BE49-F238E27FC236}">
                  <a16:creationId xmlns:a16="http://schemas.microsoft.com/office/drawing/2014/main" id="{ED11E5B6-9302-4366-95A7-969541124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6390" y="3657310"/>
              <a:ext cx="541845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56">
              <a:extLst>
                <a:ext uri="{FF2B5EF4-FFF2-40B4-BE49-F238E27FC236}">
                  <a16:creationId xmlns:a16="http://schemas.microsoft.com/office/drawing/2014/main" id="{C9939E2F-A03F-4EB9-9AA2-6CFD619E1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9203" y="2724973"/>
              <a:ext cx="136218" cy="1331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: Shape 442">
              <a:extLst>
                <a:ext uri="{FF2B5EF4-FFF2-40B4-BE49-F238E27FC236}">
                  <a16:creationId xmlns:a16="http://schemas.microsoft.com/office/drawing/2014/main" id="{F220255E-468B-4357-A860-E4BFFD2E7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731" y="1989394"/>
              <a:ext cx="541845" cy="456200"/>
            </a:xfrm>
            <a:custGeom>
              <a:avLst/>
              <a:gdLst>
                <a:gd name="connsiteX0" fmla="*/ 0 w 541845"/>
                <a:gd name="connsiteY0" fmla="*/ 0 h 456200"/>
                <a:gd name="connsiteX1" fmla="*/ 541845 w 541845"/>
                <a:gd name="connsiteY1" fmla="*/ 0 h 456200"/>
                <a:gd name="connsiteX2" fmla="*/ 541845 w 541845"/>
                <a:gd name="connsiteY2" fmla="*/ 336005 h 456200"/>
                <a:gd name="connsiteX3" fmla="*/ 170403 w 541845"/>
                <a:gd name="connsiteY3" fmla="*/ 336005 h 456200"/>
                <a:gd name="connsiteX4" fmla="*/ 50208 w 541845"/>
                <a:gd name="connsiteY4" fmla="*/ 456200 h 456200"/>
                <a:gd name="connsiteX5" fmla="*/ 50208 w 541845"/>
                <a:gd name="connsiteY5" fmla="*/ 336005 h 456200"/>
                <a:gd name="connsiteX6" fmla="*/ 0 w 541845"/>
                <a:gd name="connsiteY6" fmla="*/ 336005 h 4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845" h="456200">
                  <a:moveTo>
                    <a:pt x="0" y="0"/>
                  </a:moveTo>
                  <a:lnTo>
                    <a:pt x="541845" y="0"/>
                  </a:lnTo>
                  <a:lnTo>
                    <a:pt x="541845" y="336005"/>
                  </a:lnTo>
                  <a:lnTo>
                    <a:pt x="170403" y="336005"/>
                  </a:lnTo>
                  <a:lnTo>
                    <a:pt x="50208" y="456200"/>
                  </a:lnTo>
                  <a:lnTo>
                    <a:pt x="50208" y="336005"/>
                  </a:lnTo>
                  <a:lnTo>
                    <a:pt x="0" y="336005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C8C08F57-660F-4F6D-9876-F23723C2B9D3}"/>
              </a:ext>
            </a:extLst>
          </p:cNvPr>
          <p:cNvCxnSpPr>
            <a:cxnSpLocks/>
          </p:cNvCxnSpPr>
          <p:nvPr/>
        </p:nvCxnSpPr>
        <p:spPr>
          <a:xfrm>
            <a:off x="3625283" y="4237723"/>
            <a:ext cx="117447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8487684-1504-4124-91E0-5B72D49A9F13}"/>
              </a:ext>
            </a:extLst>
          </p:cNvPr>
          <p:cNvGrpSpPr/>
          <p:nvPr/>
        </p:nvGrpSpPr>
        <p:grpSpPr>
          <a:xfrm>
            <a:off x="888410" y="4056961"/>
            <a:ext cx="247724" cy="303248"/>
            <a:chOff x="965200" y="3436897"/>
            <a:chExt cx="528881" cy="647424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FA3E104-D9F0-40B1-8903-8329CEE91F4C}"/>
                </a:ext>
              </a:extLst>
            </p:cNvPr>
            <p:cNvGrpSpPr/>
            <p:nvPr/>
          </p:nvGrpSpPr>
          <p:grpSpPr>
            <a:xfrm flipH="1">
              <a:off x="965200" y="3436897"/>
              <a:ext cx="528881" cy="647424"/>
              <a:chOff x="3003960" y="3685414"/>
              <a:chExt cx="403310" cy="493707"/>
            </a:xfrm>
          </p:grpSpPr>
          <p:sp>
            <p:nvSpPr>
              <p:cNvPr id="208" name="Snip Single Corner Rectangle 26">
                <a:extLst>
                  <a:ext uri="{FF2B5EF4-FFF2-40B4-BE49-F238E27FC236}">
                    <a16:creationId xmlns:a16="http://schemas.microsoft.com/office/drawing/2014/main" id="{3DAFCC92-5C23-48E3-99FA-F2A274F5B371}"/>
                  </a:ext>
                </a:extLst>
              </p:cNvPr>
              <p:cNvSpPr/>
              <p:nvPr/>
            </p:nvSpPr>
            <p:spPr bwMode="auto">
              <a:xfrm flipH="1">
                <a:off x="3003960" y="3685414"/>
                <a:ext cx="403310" cy="493707"/>
              </a:xfrm>
              <a:prstGeom prst="snip1Rect">
                <a:avLst>
                  <a:gd name="adj" fmla="val 28736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9" name="Triangle 27">
                <a:extLst>
                  <a:ext uri="{FF2B5EF4-FFF2-40B4-BE49-F238E27FC236}">
                    <a16:creationId xmlns:a16="http://schemas.microsoft.com/office/drawing/2014/main" id="{2D95F100-A92A-4C00-A462-3EBDC91AB4F2}"/>
                  </a:ext>
                </a:extLst>
              </p:cNvPr>
              <p:cNvSpPr/>
              <p:nvPr/>
            </p:nvSpPr>
            <p:spPr bwMode="auto">
              <a:xfrm rot="8100000">
                <a:off x="3012552" y="3733609"/>
                <a:ext cx="160049" cy="80930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8F69DE1-4C0A-44C0-B449-8E66946DB823}"/>
                </a:ext>
              </a:extLst>
            </p:cNvPr>
            <p:cNvCxnSpPr/>
            <p:nvPr/>
          </p:nvCxnSpPr>
          <p:spPr>
            <a:xfrm>
              <a:off x="1047750" y="3578225"/>
              <a:ext cx="2159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AFF3E29-D06A-4987-915A-3DCAD4890411}"/>
                </a:ext>
              </a:extLst>
            </p:cNvPr>
            <p:cNvCxnSpPr/>
            <p:nvPr/>
          </p:nvCxnSpPr>
          <p:spPr>
            <a:xfrm>
              <a:off x="1047750" y="3697817"/>
              <a:ext cx="3683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E7BC054-A013-4407-B801-2F205D8F12E6}"/>
                </a:ext>
              </a:extLst>
            </p:cNvPr>
            <p:cNvCxnSpPr/>
            <p:nvPr/>
          </p:nvCxnSpPr>
          <p:spPr>
            <a:xfrm>
              <a:off x="1047750" y="3817409"/>
              <a:ext cx="3683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30EC1A1-6B6C-4C4D-B400-5AA3727C864D}"/>
                </a:ext>
              </a:extLst>
            </p:cNvPr>
            <p:cNvCxnSpPr/>
            <p:nvPr/>
          </p:nvCxnSpPr>
          <p:spPr>
            <a:xfrm>
              <a:off x="1047750" y="3937000"/>
              <a:ext cx="3683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Title 2">
            <a:extLst>
              <a:ext uri="{FF2B5EF4-FFF2-40B4-BE49-F238E27FC236}">
                <a16:creationId xmlns:a16="http://schemas.microsoft.com/office/drawing/2014/main" id="{47CFF4C5-0470-459B-81C6-B1E9D6936623}"/>
              </a:ext>
            </a:extLst>
          </p:cNvPr>
          <p:cNvSpPr txBox="1">
            <a:spLocks/>
          </p:cNvSpPr>
          <p:nvPr/>
        </p:nvSpPr>
        <p:spPr>
          <a:xfrm>
            <a:off x="289876" y="840289"/>
            <a:ext cx="11655840" cy="3848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ctr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sz="1800"/>
              <a:t>Knowledge Mining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760FEB5-F62B-4A32-9F39-AD666FDA6954}"/>
              </a:ext>
            </a:extLst>
          </p:cNvPr>
          <p:cNvSpPr txBox="1"/>
          <p:nvPr/>
        </p:nvSpPr>
        <p:spPr>
          <a:xfrm>
            <a:off x="6531850" y="4315141"/>
            <a:ext cx="171655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99111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 w="3175"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Natural Language Processing</a:t>
            </a:r>
            <a:br>
              <a:rPr kumimoji="0" lang="en-US" sz="1000" b="0" i="0" u="none" strike="noStrike" kern="0" cap="none" spc="0" normalizeH="0" baseline="0" noProof="0">
                <a:ln w="3175"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 w="3175"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Image Processing</a:t>
            </a:r>
            <a:br>
              <a:rPr kumimoji="0" lang="en-US" sz="1000" b="0" i="0" u="none" strike="noStrike" kern="0" cap="none" spc="0" normalizeH="0" baseline="0" noProof="0">
                <a:ln w="3175"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000" b="0" i="0" u="none" strike="noStrike" kern="0" cap="none" spc="0" normalizeH="0" baseline="0" noProof="0">
                <a:ln w="3175"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 Models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0E3BC37-8EA8-4EE5-9176-C9689579808D}"/>
              </a:ext>
            </a:extLst>
          </p:cNvPr>
          <p:cNvGrpSpPr/>
          <p:nvPr/>
        </p:nvGrpSpPr>
        <p:grpSpPr>
          <a:xfrm>
            <a:off x="7015033" y="3810391"/>
            <a:ext cx="756190" cy="441992"/>
            <a:chOff x="6805144" y="3526835"/>
            <a:chExt cx="819907" cy="479234"/>
          </a:xfrm>
          <a:solidFill>
            <a:schemeClr val="bg1"/>
          </a:solidFill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C0C6906-EBAE-4945-9FD3-093C810316E5}"/>
                </a:ext>
              </a:extLst>
            </p:cNvPr>
            <p:cNvSpPr/>
            <p:nvPr/>
          </p:nvSpPr>
          <p:spPr bwMode="auto">
            <a:xfrm>
              <a:off x="6805144" y="3526835"/>
              <a:ext cx="819907" cy="479234"/>
            </a:xfrm>
            <a:custGeom>
              <a:avLst/>
              <a:gdLst>
                <a:gd name="connsiteX0" fmla="*/ 376299 w 819907"/>
                <a:gd name="connsiteY0" fmla="*/ 398713 h 479234"/>
                <a:gd name="connsiteX1" fmla="*/ 381044 w 819907"/>
                <a:gd name="connsiteY1" fmla="*/ 399671 h 479234"/>
                <a:gd name="connsiteX2" fmla="*/ 383341 w 819907"/>
                <a:gd name="connsiteY2" fmla="*/ 399207 h 479234"/>
                <a:gd name="connsiteX3" fmla="*/ 485807 w 819907"/>
                <a:gd name="connsiteY3" fmla="*/ 0 h 479234"/>
                <a:gd name="connsiteX4" fmla="*/ 556870 w 819907"/>
                <a:gd name="connsiteY4" fmla="*/ 22944 h 479234"/>
                <a:gd name="connsiteX5" fmla="*/ 573964 w 819907"/>
                <a:gd name="connsiteY5" fmla="*/ 37852 h 479234"/>
                <a:gd name="connsiteX6" fmla="*/ 581328 w 819907"/>
                <a:gd name="connsiteY6" fmla="*/ 37085 h 479234"/>
                <a:gd name="connsiteX7" fmla="*/ 708709 w 819907"/>
                <a:gd name="connsiteY7" fmla="*/ 144357 h 479234"/>
                <a:gd name="connsiteX8" fmla="*/ 709257 w 819907"/>
                <a:gd name="connsiteY8" fmla="*/ 149977 h 479234"/>
                <a:gd name="connsiteX9" fmla="*/ 723492 w 819907"/>
                <a:gd name="connsiteY9" fmla="*/ 151574 h 479234"/>
                <a:gd name="connsiteX10" fmla="*/ 819907 w 819907"/>
                <a:gd name="connsiteY10" fmla="*/ 283191 h 479234"/>
                <a:gd name="connsiteX11" fmla="*/ 699157 w 819907"/>
                <a:gd name="connsiteY11" fmla="*/ 417539 h 479234"/>
                <a:gd name="connsiteX12" fmla="*/ 674821 w 819907"/>
                <a:gd name="connsiteY12" fmla="*/ 414809 h 479234"/>
                <a:gd name="connsiteX13" fmla="*/ 658541 w 819907"/>
                <a:gd name="connsiteY13" fmla="*/ 409187 h 479234"/>
                <a:gd name="connsiteX14" fmla="*/ 657617 w 819907"/>
                <a:gd name="connsiteY14" fmla="*/ 410766 h 479234"/>
                <a:gd name="connsiteX15" fmla="*/ 552224 w 819907"/>
                <a:gd name="connsiteY15" fmla="*/ 462715 h 479234"/>
                <a:gd name="connsiteX16" fmla="*/ 538906 w 819907"/>
                <a:gd name="connsiteY16" fmla="*/ 461470 h 479234"/>
                <a:gd name="connsiteX17" fmla="*/ 538906 w 819907"/>
                <a:gd name="connsiteY17" fmla="*/ 457973 h 479234"/>
                <a:gd name="connsiteX18" fmla="*/ 533782 w 819907"/>
                <a:gd name="connsiteY18" fmla="*/ 459007 h 479234"/>
                <a:gd name="connsiteX19" fmla="*/ 518678 w 819907"/>
                <a:gd name="connsiteY19" fmla="*/ 455958 h 479234"/>
                <a:gd name="connsiteX20" fmla="*/ 518678 w 819907"/>
                <a:gd name="connsiteY20" fmla="*/ 458039 h 479234"/>
                <a:gd name="connsiteX21" fmla="*/ 505160 w 819907"/>
                <a:gd name="connsiteY21" fmla="*/ 454149 h 479234"/>
                <a:gd name="connsiteX22" fmla="*/ 496290 w 819907"/>
                <a:gd name="connsiteY22" fmla="*/ 459543 h 479234"/>
                <a:gd name="connsiteX23" fmla="*/ 408828 w 819907"/>
                <a:gd name="connsiteY23" fmla="*/ 479234 h 479234"/>
                <a:gd name="connsiteX24" fmla="*/ 321367 w 819907"/>
                <a:gd name="connsiteY24" fmla="*/ 459543 h 479234"/>
                <a:gd name="connsiteX25" fmla="*/ 307471 w 819907"/>
                <a:gd name="connsiteY25" fmla="*/ 451092 h 479234"/>
                <a:gd name="connsiteX26" fmla="*/ 302017 w 819907"/>
                <a:gd name="connsiteY26" fmla="*/ 452786 h 479234"/>
                <a:gd name="connsiteX27" fmla="*/ 273752 w 819907"/>
                <a:gd name="connsiteY27" fmla="*/ 455635 h 479234"/>
                <a:gd name="connsiteX28" fmla="*/ 258918 w 819907"/>
                <a:gd name="connsiteY28" fmla="*/ 454513 h 479234"/>
                <a:gd name="connsiteX29" fmla="*/ 258918 w 819907"/>
                <a:gd name="connsiteY29" fmla="*/ 454372 h 479234"/>
                <a:gd name="connsiteX30" fmla="*/ 255075 w 819907"/>
                <a:gd name="connsiteY30" fmla="*/ 455148 h 479234"/>
                <a:gd name="connsiteX31" fmla="*/ 230445 w 819907"/>
                <a:gd name="connsiteY31" fmla="*/ 450176 h 479234"/>
                <a:gd name="connsiteX32" fmla="*/ 222093 w 819907"/>
                <a:gd name="connsiteY32" fmla="*/ 444545 h 479234"/>
                <a:gd name="connsiteX33" fmla="*/ 195339 w 819907"/>
                <a:gd name="connsiteY33" fmla="*/ 431683 h 479234"/>
                <a:gd name="connsiteX34" fmla="*/ 181056 w 819907"/>
                <a:gd name="connsiteY34" fmla="*/ 419899 h 479234"/>
                <a:gd name="connsiteX35" fmla="*/ 168512 w 819907"/>
                <a:gd name="connsiteY35" fmla="*/ 423792 h 479234"/>
                <a:gd name="connsiteX36" fmla="*/ 140248 w 819907"/>
                <a:gd name="connsiteY36" fmla="*/ 426641 h 479234"/>
                <a:gd name="connsiteX37" fmla="*/ 0 w 819907"/>
                <a:gd name="connsiteY37" fmla="*/ 286394 h 479234"/>
                <a:gd name="connsiteX38" fmla="*/ 111983 w 819907"/>
                <a:gd name="connsiteY38" fmla="*/ 148996 h 479234"/>
                <a:gd name="connsiteX39" fmla="*/ 118745 w 819907"/>
                <a:gd name="connsiteY39" fmla="*/ 148315 h 479234"/>
                <a:gd name="connsiteX40" fmla="*/ 127283 w 819907"/>
                <a:gd name="connsiteY40" fmla="*/ 106023 h 479234"/>
                <a:gd name="connsiteX41" fmla="*/ 235608 w 819907"/>
                <a:gd name="connsiteY41" fmla="*/ 34220 h 479234"/>
                <a:gd name="connsiteX42" fmla="*/ 250073 w 819907"/>
                <a:gd name="connsiteY42" fmla="*/ 37140 h 479234"/>
                <a:gd name="connsiteX43" fmla="*/ 250378 w 819907"/>
                <a:gd name="connsiteY43" fmla="*/ 37085 h 479234"/>
                <a:gd name="connsiteX44" fmla="*/ 254168 w 819907"/>
                <a:gd name="connsiteY44" fmla="*/ 37479 h 479234"/>
                <a:gd name="connsiteX45" fmla="*/ 254168 w 819907"/>
                <a:gd name="connsiteY45" fmla="*/ 37967 h 479234"/>
                <a:gd name="connsiteX46" fmla="*/ 274396 w 819907"/>
                <a:gd name="connsiteY46" fmla="*/ 42051 h 479234"/>
                <a:gd name="connsiteX47" fmla="*/ 274396 w 819907"/>
                <a:gd name="connsiteY47" fmla="*/ 39586 h 479234"/>
                <a:gd name="connsiteX48" fmla="*/ 275015 w 819907"/>
                <a:gd name="connsiteY48" fmla="*/ 39651 h 479234"/>
                <a:gd name="connsiteX49" fmla="*/ 293030 w 819907"/>
                <a:gd name="connsiteY49" fmla="*/ 24293 h 479234"/>
                <a:gd name="connsiteX50" fmla="*/ 365726 w 819907"/>
                <a:gd name="connsiteY50" fmla="*/ 1348 h 479234"/>
                <a:gd name="connsiteX51" fmla="*/ 416337 w 819907"/>
                <a:gd name="connsiteY51" fmla="*/ 11906 h 479234"/>
                <a:gd name="connsiteX52" fmla="*/ 425260 w 819907"/>
                <a:gd name="connsiteY52" fmla="*/ 16911 h 479234"/>
                <a:gd name="connsiteX53" fmla="*/ 436334 w 819907"/>
                <a:gd name="connsiteY53" fmla="*/ 10558 h 479234"/>
                <a:gd name="connsiteX54" fmla="*/ 485807 w 819907"/>
                <a:gd name="connsiteY54" fmla="*/ 0 h 479234"/>
                <a:gd name="connsiteX0" fmla="*/ 376299 w 819907"/>
                <a:gd name="connsiteY0" fmla="*/ 398713 h 479234"/>
                <a:gd name="connsiteX1" fmla="*/ 381044 w 819907"/>
                <a:gd name="connsiteY1" fmla="*/ 399671 h 479234"/>
                <a:gd name="connsiteX2" fmla="*/ 383341 w 819907"/>
                <a:gd name="connsiteY2" fmla="*/ 399207 h 479234"/>
                <a:gd name="connsiteX3" fmla="*/ 376299 w 819907"/>
                <a:gd name="connsiteY3" fmla="*/ 398713 h 479234"/>
                <a:gd name="connsiteX4" fmla="*/ 485807 w 819907"/>
                <a:gd name="connsiteY4" fmla="*/ 0 h 479234"/>
                <a:gd name="connsiteX5" fmla="*/ 556870 w 819907"/>
                <a:gd name="connsiteY5" fmla="*/ 22944 h 479234"/>
                <a:gd name="connsiteX6" fmla="*/ 573964 w 819907"/>
                <a:gd name="connsiteY6" fmla="*/ 37852 h 479234"/>
                <a:gd name="connsiteX7" fmla="*/ 581328 w 819907"/>
                <a:gd name="connsiteY7" fmla="*/ 37085 h 479234"/>
                <a:gd name="connsiteX8" fmla="*/ 708709 w 819907"/>
                <a:gd name="connsiteY8" fmla="*/ 144357 h 479234"/>
                <a:gd name="connsiteX9" fmla="*/ 709257 w 819907"/>
                <a:gd name="connsiteY9" fmla="*/ 149977 h 479234"/>
                <a:gd name="connsiteX10" fmla="*/ 723492 w 819907"/>
                <a:gd name="connsiteY10" fmla="*/ 151574 h 479234"/>
                <a:gd name="connsiteX11" fmla="*/ 819907 w 819907"/>
                <a:gd name="connsiteY11" fmla="*/ 283191 h 479234"/>
                <a:gd name="connsiteX12" fmla="*/ 699157 w 819907"/>
                <a:gd name="connsiteY12" fmla="*/ 417539 h 479234"/>
                <a:gd name="connsiteX13" fmla="*/ 674821 w 819907"/>
                <a:gd name="connsiteY13" fmla="*/ 414809 h 479234"/>
                <a:gd name="connsiteX14" fmla="*/ 658541 w 819907"/>
                <a:gd name="connsiteY14" fmla="*/ 409187 h 479234"/>
                <a:gd name="connsiteX15" fmla="*/ 657617 w 819907"/>
                <a:gd name="connsiteY15" fmla="*/ 410766 h 479234"/>
                <a:gd name="connsiteX16" fmla="*/ 552224 w 819907"/>
                <a:gd name="connsiteY16" fmla="*/ 462715 h 479234"/>
                <a:gd name="connsiteX17" fmla="*/ 538906 w 819907"/>
                <a:gd name="connsiteY17" fmla="*/ 461470 h 479234"/>
                <a:gd name="connsiteX18" fmla="*/ 538906 w 819907"/>
                <a:gd name="connsiteY18" fmla="*/ 457973 h 479234"/>
                <a:gd name="connsiteX19" fmla="*/ 533782 w 819907"/>
                <a:gd name="connsiteY19" fmla="*/ 459007 h 479234"/>
                <a:gd name="connsiteX20" fmla="*/ 518678 w 819907"/>
                <a:gd name="connsiteY20" fmla="*/ 455958 h 479234"/>
                <a:gd name="connsiteX21" fmla="*/ 518678 w 819907"/>
                <a:gd name="connsiteY21" fmla="*/ 458039 h 479234"/>
                <a:gd name="connsiteX22" fmla="*/ 505160 w 819907"/>
                <a:gd name="connsiteY22" fmla="*/ 454149 h 479234"/>
                <a:gd name="connsiteX23" fmla="*/ 496290 w 819907"/>
                <a:gd name="connsiteY23" fmla="*/ 459543 h 479234"/>
                <a:gd name="connsiteX24" fmla="*/ 408828 w 819907"/>
                <a:gd name="connsiteY24" fmla="*/ 479234 h 479234"/>
                <a:gd name="connsiteX25" fmla="*/ 321367 w 819907"/>
                <a:gd name="connsiteY25" fmla="*/ 459543 h 479234"/>
                <a:gd name="connsiteX26" fmla="*/ 307471 w 819907"/>
                <a:gd name="connsiteY26" fmla="*/ 451092 h 479234"/>
                <a:gd name="connsiteX27" fmla="*/ 302017 w 819907"/>
                <a:gd name="connsiteY27" fmla="*/ 452786 h 479234"/>
                <a:gd name="connsiteX28" fmla="*/ 273752 w 819907"/>
                <a:gd name="connsiteY28" fmla="*/ 455635 h 479234"/>
                <a:gd name="connsiteX29" fmla="*/ 258918 w 819907"/>
                <a:gd name="connsiteY29" fmla="*/ 454513 h 479234"/>
                <a:gd name="connsiteX30" fmla="*/ 258918 w 819907"/>
                <a:gd name="connsiteY30" fmla="*/ 454372 h 479234"/>
                <a:gd name="connsiteX31" fmla="*/ 255075 w 819907"/>
                <a:gd name="connsiteY31" fmla="*/ 455148 h 479234"/>
                <a:gd name="connsiteX32" fmla="*/ 230445 w 819907"/>
                <a:gd name="connsiteY32" fmla="*/ 450176 h 479234"/>
                <a:gd name="connsiteX33" fmla="*/ 222093 w 819907"/>
                <a:gd name="connsiteY33" fmla="*/ 444545 h 479234"/>
                <a:gd name="connsiteX34" fmla="*/ 195339 w 819907"/>
                <a:gd name="connsiteY34" fmla="*/ 431683 h 479234"/>
                <a:gd name="connsiteX35" fmla="*/ 181056 w 819907"/>
                <a:gd name="connsiteY35" fmla="*/ 419899 h 479234"/>
                <a:gd name="connsiteX36" fmla="*/ 168512 w 819907"/>
                <a:gd name="connsiteY36" fmla="*/ 423792 h 479234"/>
                <a:gd name="connsiteX37" fmla="*/ 140248 w 819907"/>
                <a:gd name="connsiteY37" fmla="*/ 426641 h 479234"/>
                <a:gd name="connsiteX38" fmla="*/ 0 w 819907"/>
                <a:gd name="connsiteY38" fmla="*/ 286394 h 479234"/>
                <a:gd name="connsiteX39" fmla="*/ 111983 w 819907"/>
                <a:gd name="connsiteY39" fmla="*/ 148996 h 479234"/>
                <a:gd name="connsiteX40" fmla="*/ 118745 w 819907"/>
                <a:gd name="connsiteY40" fmla="*/ 148315 h 479234"/>
                <a:gd name="connsiteX41" fmla="*/ 235608 w 819907"/>
                <a:gd name="connsiteY41" fmla="*/ 34220 h 479234"/>
                <a:gd name="connsiteX42" fmla="*/ 250073 w 819907"/>
                <a:gd name="connsiteY42" fmla="*/ 37140 h 479234"/>
                <a:gd name="connsiteX43" fmla="*/ 250378 w 819907"/>
                <a:gd name="connsiteY43" fmla="*/ 37085 h 479234"/>
                <a:gd name="connsiteX44" fmla="*/ 254168 w 819907"/>
                <a:gd name="connsiteY44" fmla="*/ 37479 h 479234"/>
                <a:gd name="connsiteX45" fmla="*/ 254168 w 819907"/>
                <a:gd name="connsiteY45" fmla="*/ 37967 h 479234"/>
                <a:gd name="connsiteX46" fmla="*/ 274396 w 819907"/>
                <a:gd name="connsiteY46" fmla="*/ 42051 h 479234"/>
                <a:gd name="connsiteX47" fmla="*/ 274396 w 819907"/>
                <a:gd name="connsiteY47" fmla="*/ 39586 h 479234"/>
                <a:gd name="connsiteX48" fmla="*/ 275015 w 819907"/>
                <a:gd name="connsiteY48" fmla="*/ 39651 h 479234"/>
                <a:gd name="connsiteX49" fmla="*/ 293030 w 819907"/>
                <a:gd name="connsiteY49" fmla="*/ 24293 h 479234"/>
                <a:gd name="connsiteX50" fmla="*/ 365726 w 819907"/>
                <a:gd name="connsiteY50" fmla="*/ 1348 h 479234"/>
                <a:gd name="connsiteX51" fmla="*/ 416337 w 819907"/>
                <a:gd name="connsiteY51" fmla="*/ 11906 h 479234"/>
                <a:gd name="connsiteX52" fmla="*/ 425260 w 819907"/>
                <a:gd name="connsiteY52" fmla="*/ 16911 h 479234"/>
                <a:gd name="connsiteX53" fmla="*/ 436334 w 819907"/>
                <a:gd name="connsiteY53" fmla="*/ 10558 h 479234"/>
                <a:gd name="connsiteX54" fmla="*/ 485807 w 819907"/>
                <a:gd name="connsiteY54" fmla="*/ 0 h 47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819907" h="479234">
                  <a:moveTo>
                    <a:pt x="376299" y="398713"/>
                  </a:moveTo>
                  <a:lnTo>
                    <a:pt x="381044" y="399671"/>
                  </a:lnTo>
                  <a:lnTo>
                    <a:pt x="383341" y="399207"/>
                  </a:lnTo>
                  <a:lnTo>
                    <a:pt x="376299" y="398713"/>
                  </a:lnTo>
                  <a:close/>
                  <a:moveTo>
                    <a:pt x="485807" y="0"/>
                  </a:moveTo>
                  <a:cubicBezTo>
                    <a:pt x="512131" y="0"/>
                    <a:pt x="536585" y="8458"/>
                    <a:pt x="556870" y="22944"/>
                  </a:cubicBezTo>
                  <a:lnTo>
                    <a:pt x="573964" y="37852"/>
                  </a:lnTo>
                  <a:lnTo>
                    <a:pt x="581328" y="37085"/>
                  </a:lnTo>
                  <a:cubicBezTo>
                    <a:pt x="644161" y="37085"/>
                    <a:pt x="696585" y="83137"/>
                    <a:pt x="708709" y="144357"/>
                  </a:cubicBezTo>
                  <a:cubicBezTo>
                    <a:pt x="708892" y="146230"/>
                    <a:pt x="709074" y="148104"/>
                    <a:pt x="709257" y="149977"/>
                  </a:cubicBezTo>
                  <a:lnTo>
                    <a:pt x="723492" y="151574"/>
                  </a:lnTo>
                  <a:cubicBezTo>
                    <a:pt x="778516" y="164101"/>
                    <a:pt x="819907" y="218268"/>
                    <a:pt x="819907" y="283191"/>
                  </a:cubicBezTo>
                  <a:cubicBezTo>
                    <a:pt x="819907" y="357389"/>
                    <a:pt x="765845" y="417539"/>
                    <a:pt x="699157" y="417539"/>
                  </a:cubicBezTo>
                  <a:cubicBezTo>
                    <a:pt x="690821" y="417539"/>
                    <a:pt x="682682" y="416599"/>
                    <a:pt x="674821" y="414809"/>
                  </a:cubicBezTo>
                  <a:lnTo>
                    <a:pt x="658541" y="409187"/>
                  </a:lnTo>
                  <a:lnTo>
                    <a:pt x="657617" y="410766"/>
                  </a:lnTo>
                  <a:cubicBezTo>
                    <a:pt x="634776" y="442108"/>
                    <a:pt x="596096" y="462715"/>
                    <a:pt x="552224" y="462715"/>
                  </a:cubicBezTo>
                  <a:lnTo>
                    <a:pt x="538906" y="461470"/>
                  </a:lnTo>
                  <a:lnTo>
                    <a:pt x="538906" y="457973"/>
                  </a:lnTo>
                  <a:lnTo>
                    <a:pt x="533782" y="459007"/>
                  </a:lnTo>
                  <a:lnTo>
                    <a:pt x="518678" y="455958"/>
                  </a:lnTo>
                  <a:lnTo>
                    <a:pt x="518678" y="458039"/>
                  </a:lnTo>
                  <a:lnTo>
                    <a:pt x="505160" y="454149"/>
                  </a:lnTo>
                  <a:lnTo>
                    <a:pt x="496290" y="459543"/>
                  </a:lnTo>
                  <a:cubicBezTo>
                    <a:pt x="471323" y="471975"/>
                    <a:pt x="441226" y="479234"/>
                    <a:pt x="408828" y="479234"/>
                  </a:cubicBezTo>
                  <a:cubicBezTo>
                    <a:pt x="376431" y="479234"/>
                    <a:pt x="346333" y="471975"/>
                    <a:pt x="321367" y="459543"/>
                  </a:cubicBezTo>
                  <a:lnTo>
                    <a:pt x="307471" y="451092"/>
                  </a:lnTo>
                  <a:lnTo>
                    <a:pt x="302017" y="452786"/>
                  </a:lnTo>
                  <a:cubicBezTo>
                    <a:pt x="292887" y="454654"/>
                    <a:pt x="283434" y="455635"/>
                    <a:pt x="273752" y="455635"/>
                  </a:cubicBezTo>
                  <a:lnTo>
                    <a:pt x="258918" y="454513"/>
                  </a:lnTo>
                  <a:lnTo>
                    <a:pt x="258918" y="454372"/>
                  </a:lnTo>
                  <a:lnTo>
                    <a:pt x="255075" y="455148"/>
                  </a:lnTo>
                  <a:cubicBezTo>
                    <a:pt x="246339" y="455148"/>
                    <a:pt x="238015" y="453378"/>
                    <a:pt x="230445" y="450176"/>
                  </a:cubicBezTo>
                  <a:lnTo>
                    <a:pt x="222093" y="444545"/>
                  </a:lnTo>
                  <a:lnTo>
                    <a:pt x="195339" y="431683"/>
                  </a:lnTo>
                  <a:lnTo>
                    <a:pt x="181056" y="419899"/>
                  </a:lnTo>
                  <a:lnTo>
                    <a:pt x="168512" y="423792"/>
                  </a:lnTo>
                  <a:cubicBezTo>
                    <a:pt x="159382" y="425660"/>
                    <a:pt x="149930" y="426641"/>
                    <a:pt x="140248" y="426641"/>
                  </a:cubicBezTo>
                  <a:cubicBezTo>
                    <a:pt x="62791" y="426641"/>
                    <a:pt x="0" y="363851"/>
                    <a:pt x="0" y="286394"/>
                  </a:cubicBezTo>
                  <a:cubicBezTo>
                    <a:pt x="0" y="218620"/>
                    <a:pt x="48074" y="162074"/>
                    <a:pt x="111983" y="148996"/>
                  </a:cubicBezTo>
                  <a:lnTo>
                    <a:pt x="118745" y="148315"/>
                  </a:lnTo>
                  <a:lnTo>
                    <a:pt x="235608" y="34220"/>
                  </a:lnTo>
                  <a:lnTo>
                    <a:pt x="250073" y="37140"/>
                  </a:lnTo>
                  <a:lnTo>
                    <a:pt x="250378" y="37085"/>
                  </a:lnTo>
                  <a:lnTo>
                    <a:pt x="254168" y="37479"/>
                  </a:lnTo>
                  <a:lnTo>
                    <a:pt x="254168" y="37967"/>
                  </a:lnTo>
                  <a:lnTo>
                    <a:pt x="274396" y="42051"/>
                  </a:lnTo>
                  <a:lnTo>
                    <a:pt x="274396" y="39586"/>
                  </a:lnTo>
                  <a:lnTo>
                    <a:pt x="275015" y="39651"/>
                  </a:lnTo>
                  <a:lnTo>
                    <a:pt x="293030" y="24293"/>
                  </a:lnTo>
                  <a:cubicBezTo>
                    <a:pt x="313781" y="9807"/>
                    <a:pt x="338798" y="1348"/>
                    <a:pt x="365726" y="1348"/>
                  </a:cubicBezTo>
                  <a:cubicBezTo>
                    <a:pt x="383678" y="1348"/>
                    <a:pt x="400781" y="5108"/>
                    <a:pt x="416337" y="11906"/>
                  </a:cubicBezTo>
                  <a:lnTo>
                    <a:pt x="425260" y="16911"/>
                  </a:lnTo>
                  <a:lnTo>
                    <a:pt x="436334" y="10558"/>
                  </a:lnTo>
                  <a:cubicBezTo>
                    <a:pt x="451540" y="3759"/>
                    <a:pt x="468258" y="0"/>
                    <a:pt x="485807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45FF535-5675-411B-AD98-B97B6ECE5B81}"/>
                </a:ext>
              </a:extLst>
            </p:cNvPr>
            <p:cNvSpPr/>
            <p:nvPr/>
          </p:nvSpPr>
          <p:spPr>
            <a:xfrm>
              <a:off x="6805144" y="3526835"/>
              <a:ext cx="819907" cy="479234"/>
            </a:xfrm>
            <a:custGeom>
              <a:avLst/>
              <a:gdLst>
                <a:gd name="connsiteX0" fmla="*/ 1656248 w 3563815"/>
                <a:gd name="connsiteY0" fmla="*/ 1373574 h 2083042"/>
                <a:gd name="connsiteX1" fmla="*/ 1790921 w 3563815"/>
                <a:gd name="connsiteY1" fmla="*/ 1508247 h 2083042"/>
                <a:gd name="connsiteX2" fmla="*/ 1656248 w 3563815"/>
                <a:gd name="connsiteY2" fmla="*/ 1642920 h 2083042"/>
                <a:gd name="connsiteX3" fmla="*/ 1521575 w 3563815"/>
                <a:gd name="connsiteY3" fmla="*/ 1508247 h 2083042"/>
                <a:gd name="connsiteX4" fmla="*/ 1656248 w 3563815"/>
                <a:gd name="connsiteY4" fmla="*/ 1373574 h 2083042"/>
                <a:gd name="connsiteX5" fmla="*/ 595310 w 3563815"/>
                <a:gd name="connsiteY5" fmla="*/ 1168419 h 2083042"/>
                <a:gd name="connsiteX6" fmla="*/ 729983 w 3563815"/>
                <a:gd name="connsiteY6" fmla="*/ 1303092 h 2083042"/>
                <a:gd name="connsiteX7" fmla="*/ 595310 w 3563815"/>
                <a:gd name="connsiteY7" fmla="*/ 1437765 h 2083042"/>
                <a:gd name="connsiteX8" fmla="*/ 460637 w 3563815"/>
                <a:gd name="connsiteY8" fmla="*/ 1303092 h 2083042"/>
                <a:gd name="connsiteX9" fmla="*/ 595310 w 3563815"/>
                <a:gd name="connsiteY9" fmla="*/ 1168419 h 2083042"/>
                <a:gd name="connsiteX10" fmla="*/ 2834783 w 3563815"/>
                <a:gd name="connsiteY10" fmla="*/ 951176 h 2083042"/>
                <a:gd name="connsiteX11" fmla="*/ 2969456 w 3563815"/>
                <a:gd name="connsiteY11" fmla="*/ 1085849 h 2083042"/>
                <a:gd name="connsiteX12" fmla="*/ 2834783 w 3563815"/>
                <a:gd name="connsiteY12" fmla="*/ 1220522 h 2083042"/>
                <a:gd name="connsiteX13" fmla="*/ 2700110 w 3563815"/>
                <a:gd name="connsiteY13" fmla="*/ 1085849 h 2083042"/>
                <a:gd name="connsiteX14" fmla="*/ 2834783 w 3563815"/>
                <a:gd name="connsiteY14" fmla="*/ 951176 h 2083042"/>
                <a:gd name="connsiteX15" fmla="*/ 1781907 w 3563815"/>
                <a:gd name="connsiteY15" fmla="*/ 444520 h 2083042"/>
                <a:gd name="connsiteX16" fmla="*/ 1916580 w 3563815"/>
                <a:gd name="connsiteY16" fmla="*/ 579193 h 2083042"/>
                <a:gd name="connsiteX17" fmla="*/ 1781907 w 3563815"/>
                <a:gd name="connsiteY17" fmla="*/ 713866 h 2083042"/>
                <a:gd name="connsiteX18" fmla="*/ 1647234 w 3563815"/>
                <a:gd name="connsiteY18" fmla="*/ 579193 h 2083042"/>
                <a:gd name="connsiteX19" fmla="*/ 1781907 w 3563815"/>
                <a:gd name="connsiteY19" fmla="*/ 444520 h 2083042"/>
                <a:gd name="connsiteX20" fmla="*/ 2111613 w 3563815"/>
                <a:gd name="connsiteY20" fmla="*/ 0 h 2083042"/>
                <a:gd name="connsiteX21" fmla="*/ 2420496 w 3563815"/>
                <a:gd name="connsiteY21" fmla="*/ 99731 h 2083042"/>
                <a:gd name="connsiteX22" fmla="*/ 2494794 w 3563815"/>
                <a:gd name="connsiteY22" fmla="*/ 164528 h 2083042"/>
                <a:gd name="connsiteX23" fmla="*/ 2526805 w 3563815"/>
                <a:gd name="connsiteY23" fmla="*/ 161193 h 2083042"/>
                <a:gd name="connsiteX24" fmla="*/ 3080478 w 3563815"/>
                <a:gd name="connsiteY24" fmla="*/ 627461 h 2083042"/>
                <a:gd name="connsiteX25" fmla="*/ 3082862 w 3563815"/>
                <a:gd name="connsiteY25" fmla="*/ 651890 h 2083042"/>
                <a:gd name="connsiteX26" fmla="*/ 3144737 w 3563815"/>
                <a:gd name="connsiteY26" fmla="*/ 658830 h 2083042"/>
                <a:gd name="connsiteX27" fmla="*/ 3563815 w 3563815"/>
                <a:gd name="connsiteY27" fmla="*/ 1230921 h 2083042"/>
                <a:gd name="connsiteX28" fmla="*/ 3038960 w 3563815"/>
                <a:gd name="connsiteY28" fmla="*/ 1814876 h 2083042"/>
                <a:gd name="connsiteX29" fmla="*/ 2933184 w 3563815"/>
                <a:gd name="connsiteY29" fmla="*/ 1803012 h 2083042"/>
                <a:gd name="connsiteX30" fmla="*/ 2862420 w 3563815"/>
                <a:gd name="connsiteY30" fmla="*/ 1778573 h 2083042"/>
                <a:gd name="connsiteX31" fmla="*/ 2858401 w 3563815"/>
                <a:gd name="connsiteY31" fmla="*/ 1785437 h 2083042"/>
                <a:gd name="connsiteX32" fmla="*/ 2400300 w 3563815"/>
                <a:gd name="connsiteY32" fmla="*/ 2011240 h 2083042"/>
                <a:gd name="connsiteX33" fmla="*/ 2342413 w 3563815"/>
                <a:gd name="connsiteY33" fmla="*/ 2005830 h 2083042"/>
                <a:gd name="connsiteX34" fmla="*/ 2342413 w 3563815"/>
                <a:gd name="connsiteY34" fmla="*/ 1487365 h 2083042"/>
                <a:gd name="connsiteX35" fmla="*/ 2760356 w 3563815"/>
                <a:gd name="connsiteY35" fmla="*/ 1487365 h 2083042"/>
                <a:gd name="connsiteX36" fmla="*/ 2887388 w 3563815"/>
                <a:gd name="connsiteY36" fmla="*/ 1360333 h 2083042"/>
                <a:gd name="connsiteX37" fmla="*/ 2887388 w 3563815"/>
                <a:gd name="connsiteY37" fmla="*/ 1308158 h 2083042"/>
                <a:gd name="connsiteX38" fmla="*/ 2923907 w 3563815"/>
                <a:gd name="connsiteY38" fmla="*/ 1296822 h 2083042"/>
                <a:gd name="connsiteX39" fmla="*/ 3063749 w 3563815"/>
                <a:gd name="connsiteY39" fmla="*/ 1085849 h 2083042"/>
                <a:gd name="connsiteX40" fmla="*/ 2834783 w 3563815"/>
                <a:gd name="connsiteY40" fmla="*/ 856883 h 2083042"/>
                <a:gd name="connsiteX41" fmla="*/ 2605817 w 3563815"/>
                <a:gd name="connsiteY41" fmla="*/ 1085849 h 2083042"/>
                <a:gd name="connsiteX42" fmla="*/ 2788639 w 3563815"/>
                <a:gd name="connsiteY42" fmla="*/ 1310163 h 2083042"/>
                <a:gd name="connsiteX43" fmla="*/ 2789938 w 3563815"/>
                <a:gd name="connsiteY43" fmla="*/ 1310294 h 2083042"/>
                <a:gd name="connsiteX44" fmla="*/ 2789938 w 3563815"/>
                <a:gd name="connsiteY44" fmla="*/ 1349619 h 2083042"/>
                <a:gd name="connsiteX45" fmla="*/ 2740115 w 3563815"/>
                <a:gd name="connsiteY45" fmla="*/ 1399442 h 2083042"/>
                <a:gd name="connsiteX46" fmla="*/ 2342413 w 3563815"/>
                <a:gd name="connsiteY46" fmla="*/ 1399442 h 2083042"/>
                <a:gd name="connsiteX47" fmla="*/ 2342413 w 3563815"/>
                <a:gd name="connsiteY47" fmla="*/ 652370 h 2083042"/>
                <a:gd name="connsiteX48" fmla="*/ 2215381 w 3563815"/>
                <a:gd name="connsiteY48" fmla="*/ 525338 h 2083042"/>
                <a:gd name="connsiteX49" fmla="*/ 2000000 w 3563815"/>
                <a:gd name="connsiteY49" fmla="*/ 525338 h 2083042"/>
                <a:gd name="connsiteX50" fmla="*/ 1992880 w 3563815"/>
                <a:gd name="connsiteY50" fmla="*/ 490069 h 2083042"/>
                <a:gd name="connsiteX51" fmla="*/ 1781907 w 3563815"/>
                <a:gd name="connsiteY51" fmla="*/ 350227 h 2083042"/>
                <a:gd name="connsiteX52" fmla="*/ 1552941 w 3563815"/>
                <a:gd name="connsiteY52" fmla="*/ 579193 h 2083042"/>
                <a:gd name="connsiteX53" fmla="*/ 1781907 w 3563815"/>
                <a:gd name="connsiteY53" fmla="*/ 808159 h 2083042"/>
                <a:gd name="connsiteX54" fmla="*/ 1992880 w 3563815"/>
                <a:gd name="connsiteY54" fmla="*/ 668317 h 2083042"/>
                <a:gd name="connsiteX55" fmla="*/ 2002072 w 3563815"/>
                <a:gd name="connsiteY55" fmla="*/ 622788 h 2083042"/>
                <a:gd name="connsiteX56" fmla="*/ 2204667 w 3563815"/>
                <a:gd name="connsiteY56" fmla="*/ 622788 h 2083042"/>
                <a:gd name="connsiteX57" fmla="*/ 2254490 w 3563815"/>
                <a:gd name="connsiteY57" fmla="*/ 672611 h 2083042"/>
                <a:gd name="connsiteX58" fmla="*/ 2254490 w 3563815"/>
                <a:gd name="connsiteY58" fmla="*/ 1990915 h 2083042"/>
                <a:gd name="connsiteX59" fmla="*/ 2195730 w 3563815"/>
                <a:gd name="connsiteY59" fmla="*/ 1974005 h 2083042"/>
                <a:gd name="connsiteX60" fmla="*/ 2157176 w 3563815"/>
                <a:gd name="connsiteY60" fmla="*/ 1997451 h 2083042"/>
                <a:gd name="connsiteX61" fmla="*/ 1777016 w 3563815"/>
                <a:gd name="connsiteY61" fmla="*/ 2083042 h 2083042"/>
                <a:gd name="connsiteX62" fmla="*/ 1396856 w 3563815"/>
                <a:gd name="connsiteY62" fmla="*/ 1997451 h 2083042"/>
                <a:gd name="connsiteX63" fmla="*/ 1336457 w 3563815"/>
                <a:gd name="connsiteY63" fmla="*/ 1960720 h 2083042"/>
                <a:gd name="connsiteX64" fmla="*/ 1312748 w 3563815"/>
                <a:gd name="connsiteY64" fmla="*/ 1968080 h 2083042"/>
                <a:gd name="connsiteX65" fmla="*/ 1189892 w 3563815"/>
                <a:gd name="connsiteY65" fmla="*/ 1980465 h 2083042"/>
                <a:gd name="connsiteX66" fmla="*/ 1125414 w 3563815"/>
                <a:gd name="connsiteY66" fmla="*/ 1975587 h 2083042"/>
                <a:gd name="connsiteX67" fmla="*/ 1125414 w 3563815"/>
                <a:gd name="connsiteY67" fmla="*/ 1388724 h 2083042"/>
                <a:gd name="connsiteX68" fmla="*/ 998382 w 3563815"/>
                <a:gd name="connsiteY68" fmla="*/ 1261692 h 2083042"/>
                <a:gd name="connsiteX69" fmla="*/ 820103 w 3563815"/>
                <a:gd name="connsiteY69" fmla="*/ 1261692 h 2083042"/>
                <a:gd name="connsiteX70" fmla="*/ 819624 w 3563815"/>
                <a:gd name="connsiteY70" fmla="*/ 1256947 h 2083042"/>
                <a:gd name="connsiteX71" fmla="*/ 595310 w 3563815"/>
                <a:gd name="connsiteY71" fmla="*/ 1074126 h 2083042"/>
                <a:gd name="connsiteX72" fmla="*/ 366344 w 3563815"/>
                <a:gd name="connsiteY72" fmla="*/ 1303092 h 2083042"/>
                <a:gd name="connsiteX73" fmla="*/ 595310 w 3563815"/>
                <a:gd name="connsiteY73" fmla="*/ 1532058 h 2083042"/>
                <a:gd name="connsiteX74" fmla="*/ 806283 w 3563815"/>
                <a:gd name="connsiteY74" fmla="*/ 1392216 h 2083042"/>
                <a:gd name="connsiteX75" fmla="*/ 816549 w 3563815"/>
                <a:gd name="connsiteY75" fmla="*/ 1359142 h 2083042"/>
                <a:gd name="connsiteX76" fmla="*/ 987668 w 3563815"/>
                <a:gd name="connsiteY76" fmla="*/ 1359142 h 2083042"/>
                <a:gd name="connsiteX77" fmla="*/ 1037491 w 3563815"/>
                <a:gd name="connsiteY77" fmla="*/ 1408965 h 2083042"/>
                <a:gd name="connsiteX78" fmla="*/ 1037491 w 3563815"/>
                <a:gd name="connsiteY78" fmla="*/ 1959714 h 2083042"/>
                <a:gd name="connsiteX79" fmla="*/ 1008616 w 3563815"/>
                <a:gd name="connsiteY79" fmla="*/ 1953059 h 2083042"/>
                <a:gd name="connsiteX80" fmla="*/ 849059 w 3563815"/>
                <a:gd name="connsiteY80" fmla="*/ 1876355 h 2083042"/>
                <a:gd name="connsiteX81" fmla="*/ 786977 w 3563815"/>
                <a:gd name="connsiteY81" fmla="*/ 1825133 h 2083042"/>
                <a:gd name="connsiteX82" fmla="*/ 732456 w 3563815"/>
                <a:gd name="connsiteY82" fmla="*/ 1842057 h 2083042"/>
                <a:gd name="connsiteX83" fmla="*/ 609600 w 3563815"/>
                <a:gd name="connsiteY83" fmla="*/ 1854442 h 2083042"/>
                <a:gd name="connsiteX84" fmla="*/ 0 w 3563815"/>
                <a:gd name="connsiteY84" fmla="*/ 1244842 h 2083042"/>
                <a:gd name="connsiteX85" fmla="*/ 486744 w 3563815"/>
                <a:gd name="connsiteY85" fmla="*/ 647627 h 2083042"/>
                <a:gd name="connsiteX86" fmla="*/ 533111 w 3563815"/>
                <a:gd name="connsiteY86" fmla="*/ 642953 h 2083042"/>
                <a:gd name="connsiteX87" fmla="*/ 534623 w 3563815"/>
                <a:gd name="connsiteY87" fmla="*/ 627461 h 2083042"/>
                <a:gd name="connsiteX88" fmla="*/ 1088296 w 3563815"/>
                <a:gd name="connsiteY88" fmla="*/ 161193 h 2083042"/>
                <a:gd name="connsiteX89" fmla="*/ 1104766 w 3563815"/>
                <a:gd name="connsiteY89" fmla="*/ 162909 h 2083042"/>
                <a:gd name="connsiteX90" fmla="*/ 1104766 w 3563815"/>
                <a:gd name="connsiteY90" fmla="*/ 916689 h 2083042"/>
                <a:gd name="connsiteX91" fmla="*/ 1231798 w 3563815"/>
                <a:gd name="connsiteY91" fmla="*/ 1043721 h 2083042"/>
                <a:gd name="connsiteX92" fmla="*/ 1560712 w 3563815"/>
                <a:gd name="connsiteY92" fmla="*/ 1037332 h 2083042"/>
                <a:gd name="connsiteX93" fmla="*/ 1610535 w 3563815"/>
                <a:gd name="connsiteY93" fmla="*/ 1087155 h 2083042"/>
                <a:gd name="connsiteX94" fmla="*/ 1610535 w 3563815"/>
                <a:gd name="connsiteY94" fmla="*/ 1283889 h 2083042"/>
                <a:gd name="connsiteX95" fmla="*/ 1610104 w 3563815"/>
                <a:gd name="connsiteY95" fmla="*/ 1283933 h 2083042"/>
                <a:gd name="connsiteX96" fmla="*/ 1427282 w 3563815"/>
                <a:gd name="connsiteY96" fmla="*/ 1508247 h 2083042"/>
                <a:gd name="connsiteX97" fmla="*/ 1656248 w 3563815"/>
                <a:gd name="connsiteY97" fmla="*/ 1737213 h 2083042"/>
                <a:gd name="connsiteX98" fmla="*/ 1885214 w 3563815"/>
                <a:gd name="connsiteY98" fmla="*/ 1508247 h 2083042"/>
                <a:gd name="connsiteX99" fmla="*/ 1702393 w 3563815"/>
                <a:gd name="connsiteY99" fmla="*/ 1283933 h 2083042"/>
                <a:gd name="connsiteX100" fmla="*/ 1698458 w 3563815"/>
                <a:gd name="connsiteY100" fmla="*/ 1283536 h 2083042"/>
                <a:gd name="connsiteX101" fmla="*/ 1698458 w 3563815"/>
                <a:gd name="connsiteY101" fmla="*/ 1075707 h 2083042"/>
                <a:gd name="connsiteX102" fmla="*/ 1571426 w 3563815"/>
                <a:gd name="connsiteY102" fmla="*/ 948675 h 2083042"/>
                <a:gd name="connsiteX103" fmla="*/ 1242512 w 3563815"/>
                <a:gd name="connsiteY103" fmla="*/ 955064 h 2083042"/>
                <a:gd name="connsiteX104" fmla="*/ 1192689 w 3563815"/>
                <a:gd name="connsiteY104" fmla="*/ 905241 h 2083042"/>
                <a:gd name="connsiteX105" fmla="*/ 1192689 w 3563815"/>
                <a:gd name="connsiteY105" fmla="*/ 172067 h 2083042"/>
                <a:gd name="connsiteX106" fmla="*/ 1195380 w 3563815"/>
                <a:gd name="connsiteY106" fmla="*/ 172347 h 2083042"/>
                <a:gd name="connsiteX107" fmla="*/ 1273684 w 3563815"/>
                <a:gd name="connsiteY107" fmla="*/ 105592 h 2083042"/>
                <a:gd name="connsiteX108" fmla="*/ 1589667 w 3563815"/>
                <a:gd name="connsiteY108" fmla="*/ 5861 h 2083042"/>
                <a:gd name="connsiteX109" fmla="*/ 1809651 w 3563815"/>
                <a:gd name="connsiteY109" fmla="*/ 51751 h 2083042"/>
                <a:gd name="connsiteX110" fmla="*/ 1848440 w 3563815"/>
                <a:gd name="connsiteY110" fmla="*/ 73506 h 2083042"/>
                <a:gd name="connsiteX111" fmla="*/ 1896573 w 3563815"/>
                <a:gd name="connsiteY111" fmla="*/ 45890 h 2083042"/>
                <a:gd name="connsiteX112" fmla="*/ 2111613 w 3563815"/>
                <a:gd name="connsiteY112" fmla="*/ 0 h 20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3563815" h="2083042">
                  <a:moveTo>
                    <a:pt x="1656248" y="1373574"/>
                  </a:moveTo>
                  <a:cubicBezTo>
                    <a:pt x="1730626" y="1373574"/>
                    <a:pt x="1790921" y="1433869"/>
                    <a:pt x="1790921" y="1508247"/>
                  </a:cubicBezTo>
                  <a:cubicBezTo>
                    <a:pt x="1790921" y="1582625"/>
                    <a:pt x="1730626" y="1642920"/>
                    <a:pt x="1656248" y="1642920"/>
                  </a:cubicBezTo>
                  <a:cubicBezTo>
                    <a:pt x="1581870" y="1642920"/>
                    <a:pt x="1521575" y="1582625"/>
                    <a:pt x="1521575" y="1508247"/>
                  </a:cubicBezTo>
                  <a:cubicBezTo>
                    <a:pt x="1521575" y="1433869"/>
                    <a:pt x="1581870" y="1373574"/>
                    <a:pt x="1656248" y="1373574"/>
                  </a:cubicBezTo>
                  <a:close/>
                  <a:moveTo>
                    <a:pt x="595310" y="1168419"/>
                  </a:moveTo>
                  <a:cubicBezTo>
                    <a:pt x="669688" y="1168419"/>
                    <a:pt x="729983" y="1228714"/>
                    <a:pt x="729983" y="1303092"/>
                  </a:cubicBezTo>
                  <a:cubicBezTo>
                    <a:pt x="729983" y="1377470"/>
                    <a:pt x="669688" y="1437765"/>
                    <a:pt x="595310" y="1437765"/>
                  </a:cubicBezTo>
                  <a:cubicBezTo>
                    <a:pt x="520932" y="1437765"/>
                    <a:pt x="460637" y="1377470"/>
                    <a:pt x="460637" y="1303092"/>
                  </a:cubicBezTo>
                  <a:cubicBezTo>
                    <a:pt x="460637" y="1228714"/>
                    <a:pt x="520932" y="1168419"/>
                    <a:pt x="595310" y="1168419"/>
                  </a:cubicBezTo>
                  <a:close/>
                  <a:moveTo>
                    <a:pt x="2834783" y="951176"/>
                  </a:moveTo>
                  <a:cubicBezTo>
                    <a:pt x="2909161" y="951176"/>
                    <a:pt x="2969456" y="1011471"/>
                    <a:pt x="2969456" y="1085849"/>
                  </a:cubicBezTo>
                  <a:cubicBezTo>
                    <a:pt x="2969456" y="1160227"/>
                    <a:pt x="2909161" y="1220522"/>
                    <a:pt x="2834783" y="1220522"/>
                  </a:cubicBezTo>
                  <a:cubicBezTo>
                    <a:pt x="2760405" y="1220522"/>
                    <a:pt x="2700110" y="1160227"/>
                    <a:pt x="2700110" y="1085849"/>
                  </a:cubicBezTo>
                  <a:cubicBezTo>
                    <a:pt x="2700110" y="1011471"/>
                    <a:pt x="2760405" y="951176"/>
                    <a:pt x="2834783" y="951176"/>
                  </a:cubicBezTo>
                  <a:close/>
                  <a:moveTo>
                    <a:pt x="1781907" y="444520"/>
                  </a:moveTo>
                  <a:cubicBezTo>
                    <a:pt x="1856285" y="444520"/>
                    <a:pt x="1916580" y="504815"/>
                    <a:pt x="1916580" y="579193"/>
                  </a:cubicBezTo>
                  <a:cubicBezTo>
                    <a:pt x="1916580" y="653571"/>
                    <a:pt x="1856285" y="713866"/>
                    <a:pt x="1781907" y="713866"/>
                  </a:cubicBezTo>
                  <a:cubicBezTo>
                    <a:pt x="1707529" y="713866"/>
                    <a:pt x="1647234" y="653571"/>
                    <a:pt x="1647234" y="579193"/>
                  </a:cubicBezTo>
                  <a:cubicBezTo>
                    <a:pt x="1647234" y="504815"/>
                    <a:pt x="1707529" y="444520"/>
                    <a:pt x="1781907" y="444520"/>
                  </a:cubicBezTo>
                  <a:close/>
                  <a:moveTo>
                    <a:pt x="2111613" y="0"/>
                  </a:moveTo>
                  <a:cubicBezTo>
                    <a:pt x="2226030" y="0"/>
                    <a:pt x="2332323" y="36766"/>
                    <a:pt x="2420496" y="99731"/>
                  </a:cubicBezTo>
                  <a:lnTo>
                    <a:pt x="2494794" y="164528"/>
                  </a:lnTo>
                  <a:lnTo>
                    <a:pt x="2526805" y="161193"/>
                  </a:lnTo>
                  <a:cubicBezTo>
                    <a:pt x="2799915" y="161193"/>
                    <a:pt x="3027780" y="361363"/>
                    <a:pt x="3080478" y="627461"/>
                  </a:cubicBezTo>
                  <a:lnTo>
                    <a:pt x="3082862" y="651890"/>
                  </a:lnTo>
                  <a:lnTo>
                    <a:pt x="3144737" y="658830"/>
                  </a:lnTo>
                  <a:cubicBezTo>
                    <a:pt x="3383904" y="713282"/>
                    <a:pt x="3563815" y="948726"/>
                    <a:pt x="3563815" y="1230921"/>
                  </a:cubicBezTo>
                  <a:cubicBezTo>
                    <a:pt x="3563815" y="1553430"/>
                    <a:pt x="3328829" y="1814876"/>
                    <a:pt x="3038960" y="1814876"/>
                  </a:cubicBezTo>
                  <a:cubicBezTo>
                    <a:pt x="3002727" y="1814876"/>
                    <a:pt x="2967351" y="1810791"/>
                    <a:pt x="2933184" y="1803012"/>
                  </a:cubicBezTo>
                  <a:lnTo>
                    <a:pt x="2862420" y="1778573"/>
                  </a:lnTo>
                  <a:lnTo>
                    <a:pt x="2858401" y="1785437"/>
                  </a:lnTo>
                  <a:cubicBezTo>
                    <a:pt x="2759122" y="1921671"/>
                    <a:pt x="2590994" y="2011240"/>
                    <a:pt x="2400300" y="2011240"/>
                  </a:cubicBezTo>
                  <a:lnTo>
                    <a:pt x="2342413" y="2005830"/>
                  </a:lnTo>
                  <a:lnTo>
                    <a:pt x="2342413" y="1487365"/>
                  </a:lnTo>
                  <a:lnTo>
                    <a:pt x="2760356" y="1487365"/>
                  </a:lnTo>
                  <a:cubicBezTo>
                    <a:pt x="2830514" y="1487365"/>
                    <a:pt x="2887388" y="1430491"/>
                    <a:pt x="2887388" y="1360333"/>
                  </a:cubicBezTo>
                  <a:lnTo>
                    <a:pt x="2887388" y="1308158"/>
                  </a:lnTo>
                  <a:lnTo>
                    <a:pt x="2923907" y="1296822"/>
                  </a:lnTo>
                  <a:cubicBezTo>
                    <a:pt x="3006086" y="1262063"/>
                    <a:pt x="3063749" y="1180689"/>
                    <a:pt x="3063749" y="1085849"/>
                  </a:cubicBezTo>
                  <a:cubicBezTo>
                    <a:pt x="3063749" y="959395"/>
                    <a:pt x="2961237" y="856883"/>
                    <a:pt x="2834783" y="856883"/>
                  </a:cubicBezTo>
                  <a:cubicBezTo>
                    <a:pt x="2708329" y="856883"/>
                    <a:pt x="2605817" y="959395"/>
                    <a:pt x="2605817" y="1085849"/>
                  </a:cubicBezTo>
                  <a:cubicBezTo>
                    <a:pt x="2605817" y="1196496"/>
                    <a:pt x="2684303" y="1288813"/>
                    <a:pt x="2788639" y="1310163"/>
                  </a:cubicBezTo>
                  <a:lnTo>
                    <a:pt x="2789938" y="1310294"/>
                  </a:lnTo>
                  <a:lnTo>
                    <a:pt x="2789938" y="1349619"/>
                  </a:lnTo>
                  <a:cubicBezTo>
                    <a:pt x="2789938" y="1377135"/>
                    <a:pt x="2767631" y="1399442"/>
                    <a:pt x="2740115" y="1399442"/>
                  </a:cubicBezTo>
                  <a:lnTo>
                    <a:pt x="2342413" y="1399442"/>
                  </a:lnTo>
                  <a:lnTo>
                    <a:pt x="2342413" y="652370"/>
                  </a:lnTo>
                  <a:cubicBezTo>
                    <a:pt x="2342413" y="582212"/>
                    <a:pt x="2285539" y="525338"/>
                    <a:pt x="2215381" y="525338"/>
                  </a:cubicBezTo>
                  <a:lnTo>
                    <a:pt x="2000000" y="525338"/>
                  </a:lnTo>
                  <a:lnTo>
                    <a:pt x="1992880" y="490069"/>
                  </a:lnTo>
                  <a:cubicBezTo>
                    <a:pt x="1958121" y="407890"/>
                    <a:pt x="1876748" y="350227"/>
                    <a:pt x="1781907" y="350227"/>
                  </a:cubicBezTo>
                  <a:cubicBezTo>
                    <a:pt x="1655453" y="350227"/>
                    <a:pt x="1552941" y="452739"/>
                    <a:pt x="1552941" y="579193"/>
                  </a:cubicBezTo>
                  <a:cubicBezTo>
                    <a:pt x="1552941" y="705647"/>
                    <a:pt x="1655453" y="808159"/>
                    <a:pt x="1781907" y="808159"/>
                  </a:cubicBezTo>
                  <a:cubicBezTo>
                    <a:pt x="1876748" y="808159"/>
                    <a:pt x="1958121" y="750496"/>
                    <a:pt x="1992880" y="668317"/>
                  </a:cubicBezTo>
                  <a:lnTo>
                    <a:pt x="2002072" y="622788"/>
                  </a:lnTo>
                  <a:lnTo>
                    <a:pt x="2204667" y="622788"/>
                  </a:lnTo>
                  <a:cubicBezTo>
                    <a:pt x="2232183" y="622788"/>
                    <a:pt x="2254490" y="645095"/>
                    <a:pt x="2254490" y="672611"/>
                  </a:cubicBezTo>
                  <a:lnTo>
                    <a:pt x="2254490" y="1990915"/>
                  </a:lnTo>
                  <a:lnTo>
                    <a:pt x="2195730" y="1974005"/>
                  </a:lnTo>
                  <a:lnTo>
                    <a:pt x="2157176" y="1997451"/>
                  </a:lnTo>
                  <a:cubicBezTo>
                    <a:pt x="2048657" y="2051489"/>
                    <a:pt x="1917836" y="2083042"/>
                    <a:pt x="1777016" y="2083042"/>
                  </a:cubicBezTo>
                  <a:cubicBezTo>
                    <a:pt x="1636197" y="2083042"/>
                    <a:pt x="1505375" y="2051489"/>
                    <a:pt x="1396856" y="1997451"/>
                  </a:cubicBezTo>
                  <a:lnTo>
                    <a:pt x="1336457" y="1960720"/>
                  </a:lnTo>
                  <a:lnTo>
                    <a:pt x="1312748" y="1968080"/>
                  </a:lnTo>
                  <a:cubicBezTo>
                    <a:pt x="1273064" y="1976201"/>
                    <a:pt x="1231976" y="1980465"/>
                    <a:pt x="1189892" y="1980465"/>
                  </a:cubicBezTo>
                  <a:lnTo>
                    <a:pt x="1125414" y="1975587"/>
                  </a:lnTo>
                  <a:lnTo>
                    <a:pt x="1125414" y="1388724"/>
                  </a:lnTo>
                  <a:cubicBezTo>
                    <a:pt x="1125414" y="1318566"/>
                    <a:pt x="1068540" y="1261692"/>
                    <a:pt x="998382" y="1261692"/>
                  </a:cubicBezTo>
                  <a:lnTo>
                    <a:pt x="820103" y="1261692"/>
                  </a:lnTo>
                  <a:lnTo>
                    <a:pt x="819624" y="1256947"/>
                  </a:lnTo>
                  <a:cubicBezTo>
                    <a:pt x="798274" y="1152612"/>
                    <a:pt x="705957" y="1074126"/>
                    <a:pt x="595310" y="1074126"/>
                  </a:cubicBezTo>
                  <a:cubicBezTo>
                    <a:pt x="468856" y="1074126"/>
                    <a:pt x="366344" y="1176638"/>
                    <a:pt x="366344" y="1303092"/>
                  </a:cubicBezTo>
                  <a:cubicBezTo>
                    <a:pt x="366344" y="1429546"/>
                    <a:pt x="468856" y="1532058"/>
                    <a:pt x="595310" y="1532058"/>
                  </a:cubicBezTo>
                  <a:cubicBezTo>
                    <a:pt x="690150" y="1532058"/>
                    <a:pt x="771524" y="1474395"/>
                    <a:pt x="806283" y="1392216"/>
                  </a:cubicBezTo>
                  <a:lnTo>
                    <a:pt x="816549" y="1359142"/>
                  </a:lnTo>
                  <a:lnTo>
                    <a:pt x="987668" y="1359142"/>
                  </a:lnTo>
                  <a:cubicBezTo>
                    <a:pt x="1015184" y="1359142"/>
                    <a:pt x="1037491" y="1381449"/>
                    <a:pt x="1037491" y="1408965"/>
                  </a:cubicBezTo>
                  <a:lnTo>
                    <a:pt x="1037491" y="1959714"/>
                  </a:lnTo>
                  <a:lnTo>
                    <a:pt x="1008616" y="1953059"/>
                  </a:lnTo>
                  <a:cubicBezTo>
                    <a:pt x="951350" y="1935248"/>
                    <a:pt x="897705" y="1909220"/>
                    <a:pt x="849059" y="1876355"/>
                  </a:cubicBezTo>
                  <a:lnTo>
                    <a:pt x="786977" y="1825133"/>
                  </a:lnTo>
                  <a:lnTo>
                    <a:pt x="732456" y="1842057"/>
                  </a:lnTo>
                  <a:cubicBezTo>
                    <a:pt x="692772" y="1850178"/>
                    <a:pt x="651684" y="1854442"/>
                    <a:pt x="609600" y="1854442"/>
                  </a:cubicBezTo>
                  <a:cubicBezTo>
                    <a:pt x="272927" y="1854442"/>
                    <a:pt x="0" y="1581515"/>
                    <a:pt x="0" y="1244842"/>
                  </a:cubicBezTo>
                  <a:cubicBezTo>
                    <a:pt x="0" y="950253"/>
                    <a:pt x="208960" y="704470"/>
                    <a:pt x="486744" y="647627"/>
                  </a:cubicBezTo>
                  <a:lnTo>
                    <a:pt x="533111" y="642953"/>
                  </a:lnTo>
                  <a:lnTo>
                    <a:pt x="534623" y="627461"/>
                  </a:lnTo>
                  <a:cubicBezTo>
                    <a:pt x="587322" y="361363"/>
                    <a:pt x="815186" y="161193"/>
                    <a:pt x="1088296" y="161193"/>
                  </a:cubicBezTo>
                  <a:lnTo>
                    <a:pt x="1104766" y="162909"/>
                  </a:lnTo>
                  <a:lnTo>
                    <a:pt x="1104766" y="916689"/>
                  </a:lnTo>
                  <a:cubicBezTo>
                    <a:pt x="1104766" y="986847"/>
                    <a:pt x="1161640" y="1043721"/>
                    <a:pt x="1231798" y="1043721"/>
                  </a:cubicBezTo>
                  <a:lnTo>
                    <a:pt x="1560712" y="1037332"/>
                  </a:lnTo>
                  <a:cubicBezTo>
                    <a:pt x="1588228" y="1037332"/>
                    <a:pt x="1610535" y="1059639"/>
                    <a:pt x="1610535" y="1087155"/>
                  </a:cubicBezTo>
                  <a:lnTo>
                    <a:pt x="1610535" y="1283889"/>
                  </a:lnTo>
                  <a:lnTo>
                    <a:pt x="1610104" y="1283933"/>
                  </a:lnTo>
                  <a:cubicBezTo>
                    <a:pt x="1505768" y="1305283"/>
                    <a:pt x="1427282" y="1397600"/>
                    <a:pt x="1427282" y="1508247"/>
                  </a:cubicBezTo>
                  <a:cubicBezTo>
                    <a:pt x="1427282" y="1634701"/>
                    <a:pt x="1529794" y="1737213"/>
                    <a:pt x="1656248" y="1737213"/>
                  </a:cubicBezTo>
                  <a:cubicBezTo>
                    <a:pt x="1782702" y="1737213"/>
                    <a:pt x="1885214" y="1634701"/>
                    <a:pt x="1885214" y="1508247"/>
                  </a:cubicBezTo>
                  <a:cubicBezTo>
                    <a:pt x="1885214" y="1397600"/>
                    <a:pt x="1806729" y="1305283"/>
                    <a:pt x="1702393" y="1283933"/>
                  </a:cubicBezTo>
                  <a:lnTo>
                    <a:pt x="1698458" y="1283536"/>
                  </a:lnTo>
                  <a:lnTo>
                    <a:pt x="1698458" y="1075707"/>
                  </a:lnTo>
                  <a:cubicBezTo>
                    <a:pt x="1698458" y="1005549"/>
                    <a:pt x="1641584" y="948675"/>
                    <a:pt x="1571426" y="948675"/>
                  </a:cubicBezTo>
                  <a:lnTo>
                    <a:pt x="1242512" y="955064"/>
                  </a:lnTo>
                  <a:cubicBezTo>
                    <a:pt x="1214996" y="955064"/>
                    <a:pt x="1192689" y="932757"/>
                    <a:pt x="1192689" y="905241"/>
                  </a:cubicBezTo>
                  <a:lnTo>
                    <a:pt x="1192689" y="172067"/>
                  </a:lnTo>
                  <a:lnTo>
                    <a:pt x="1195380" y="172347"/>
                  </a:lnTo>
                  <a:lnTo>
                    <a:pt x="1273684" y="105592"/>
                  </a:lnTo>
                  <a:cubicBezTo>
                    <a:pt x="1363883" y="42627"/>
                    <a:pt x="1472620" y="5861"/>
                    <a:pt x="1589667" y="5861"/>
                  </a:cubicBezTo>
                  <a:cubicBezTo>
                    <a:pt x="1667699" y="5861"/>
                    <a:pt x="1742037" y="22201"/>
                    <a:pt x="1809651" y="51751"/>
                  </a:cubicBezTo>
                  <a:lnTo>
                    <a:pt x="1848440" y="73506"/>
                  </a:lnTo>
                  <a:lnTo>
                    <a:pt x="1896573" y="45890"/>
                  </a:lnTo>
                  <a:cubicBezTo>
                    <a:pt x="1962668" y="16340"/>
                    <a:pt x="2035335" y="0"/>
                    <a:pt x="2111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A314614-27AF-4D01-ACDC-E7A9243A64E6}"/>
              </a:ext>
            </a:extLst>
          </p:cNvPr>
          <p:cNvGrpSpPr/>
          <p:nvPr/>
        </p:nvGrpSpPr>
        <p:grpSpPr>
          <a:xfrm>
            <a:off x="8931666" y="4053672"/>
            <a:ext cx="439070" cy="378446"/>
            <a:chOff x="8376458" y="5925518"/>
            <a:chExt cx="1045926" cy="901512"/>
          </a:xfrm>
        </p:grpSpPr>
        <p:sp>
          <p:nvSpPr>
            <p:cNvPr id="187" name="Star: 4 Points 8">
              <a:extLst>
                <a:ext uri="{FF2B5EF4-FFF2-40B4-BE49-F238E27FC236}">
                  <a16:creationId xmlns:a16="http://schemas.microsoft.com/office/drawing/2014/main" id="{62A072D7-296D-41A2-809D-8DD25084CFD5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Star: 4 Points 8">
              <a:extLst>
                <a:ext uri="{FF2B5EF4-FFF2-40B4-BE49-F238E27FC236}">
                  <a16:creationId xmlns:a16="http://schemas.microsoft.com/office/drawing/2014/main" id="{B7DD22C7-0E59-4532-B2FF-268E55E513C6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A39B3AB-3907-4083-9C23-BAF5F463D8A8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Oval 9">
              <a:extLst>
                <a:ext uri="{FF2B5EF4-FFF2-40B4-BE49-F238E27FC236}">
                  <a16:creationId xmlns:a16="http://schemas.microsoft.com/office/drawing/2014/main" id="{65F020F2-9739-4E7F-BB66-31F15D7BF4EC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67702078-B305-42C6-992F-3B82F2E3679E}"/>
              </a:ext>
            </a:extLst>
          </p:cNvPr>
          <p:cNvSpPr/>
          <p:nvPr/>
        </p:nvSpPr>
        <p:spPr>
          <a:xfrm>
            <a:off x="8705598" y="4455453"/>
            <a:ext cx="891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Cosmos DB</a:t>
            </a:r>
          </a:p>
        </p:txBody>
      </p:sp>
      <p:pic>
        <p:nvPicPr>
          <p:cNvPr id="192" name="Shape 215">
            <a:extLst>
              <a:ext uri="{FF2B5EF4-FFF2-40B4-BE49-F238E27FC236}">
                <a16:creationId xmlns:a16="http://schemas.microsoft.com/office/drawing/2014/main" id="{7ABCA665-4A6C-4F0F-AB01-EA99D76E69F0}"/>
              </a:ext>
            </a:extLst>
          </p:cNvPr>
          <p:cNvPicPr preferRelativeResize="0"/>
          <p:nvPr/>
        </p:nvPicPr>
        <p:blipFill>
          <a:blip r:embed="rId3" cstate="screen">
            <a:alphaModFix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6716" y="4037904"/>
            <a:ext cx="425430" cy="42663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216">
            <a:extLst>
              <a:ext uri="{FF2B5EF4-FFF2-40B4-BE49-F238E27FC236}">
                <a16:creationId xmlns:a16="http://schemas.microsoft.com/office/drawing/2014/main" id="{158C679C-031C-444A-886D-A5ED6384A8DB}"/>
              </a:ext>
            </a:extLst>
          </p:cNvPr>
          <p:cNvSpPr txBox="1"/>
          <p:nvPr/>
        </p:nvSpPr>
        <p:spPr>
          <a:xfrm>
            <a:off x="9853388" y="4550732"/>
            <a:ext cx="912087" cy="41549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spAutoFit/>
          </a:bodyPr>
          <a:lstStyle/>
          <a:p>
            <a:pPr algn="ctr" defTabSz="1219170">
              <a:defRPr/>
            </a:pPr>
            <a:r>
              <a:rPr lang="en-US" sz="1050" kern="0">
                <a:solidFill>
                  <a:srgbClr val="1A1A1A"/>
                </a:solidFill>
                <a:latin typeface="Segoe UI Semibold"/>
                <a:ea typeface="MS PGothic" panose="020B0600070205080204" pitchFamily="34" charset="-128"/>
                <a:cs typeface="Segoe UI Semibold" panose="020B0702040204020203" pitchFamily="34" charset="0"/>
                <a:sym typeface="Arial"/>
              </a:rPr>
              <a:t>Azure App Service</a:t>
            </a:r>
            <a:endParaRPr lang="en" sz="1050" kern="0">
              <a:solidFill>
                <a:srgbClr val="1A1A1A"/>
              </a:solidFill>
              <a:latin typeface="Segoe UI Semibold"/>
              <a:ea typeface="MS PGothic" panose="020B0600070205080204" pitchFamily="34" charset="-128"/>
              <a:cs typeface="Segoe UI Semibold" panose="020B0702040204020203" pitchFamily="34" charset="0"/>
              <a:sym typeface="Arial"/>
            </a:endParaRPr>
          </a:p>
        </p:txBody>
      </p:sp>
      <p:sp>
        <p:nvSpPr>
          <p:cNvPr id="194" name="Shape 222">
            <a:extLst>
              <a:ext uri="{FF2B5EF4-FFF2-40B4-BE49-F238E27FC236}">
                <a16:creationId xmlns:a16="http://schemas.microsoft.com/office/drawing/2014/main" id="{74945E42-9BE5-4809-A0EA-2B9EB5EB1203}"/>
              </a:ext>
            </a:extLst>
          </p:cNvPr>
          <p:cNvSpPr txBox="1"/>
          <p:nvPr/>
        </p:nvSpPr>
        <p:spPr>
          <a:xfrm>
            <a:off x="10953748" y="4352461"/>
            <a:ext cx="1154362" cy="421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Arial"/>
                <a:sym typeface="Arial"/>
              </a:rPr>
              <a:t>Web &amp; 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Arial"/>
                <a:sym typeface="Arial"/>
              </a:rPr>
              <a:t>mobile apps</a:t>
            </a:r>
            <a:endParaRPr kumimoji="0" lang="en" sz="1050" b="0" i="0" u="none" strike="noStrike" kern="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Arial"/>
              <a:sym typeface="Arial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5A5A29D-7EEA-410A-B31B-095569460B90}"/>
              </a:ext>
            </a:extLst>
          </p:cNvPr>
          <p:cNvGrpSpPr/>
          <p:nvPr/>
        </p:nvGrpSpPr>
        <p:grpSpPr>
          <a:xfrm>
            <a:off x="11232418" y="3836304"/>
            <a:ext cx="597022" cy="397434"/>
            <a:chOff x="11045596" y="2247786"/>
            <a:chExt cx="736138" cy="490042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A188335-2250-4155-893F-F5680490E22D}"/>
                </a:ext>
              </a:extLst>
            </p:cNvPr>
            <p:cNvGrpSpPr/>
            <p:nvPr/>
          </p:nvGrpSpPr>
          <p:grpSpPr>
            <a:xfrm>
              <a:off x="11045596" y="2247786"/>
              <a:ext cx="736138" cy="490042"/>
              <a:chOff x="2158428" y="1769885"/>
              <a:chExt cx="6300710" cy="4194336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D37B092-4104-447E-85C1-6696947BA0AD}"/>
                  </a:ext>
                </a:extLst>
              </p:cNvPr>
              <p:cNvSpPr/>
              <p:nvPr/>
            </p:nvSpPr>
            <p:spPr>
              <a:xfrm>
                <a:off x="2158428" y="2074895"/>
                <a:ext cx="6300710" cy="3889326"/>
              </a:xfrm>
              <a:prstGeom prst="rect">
                <a:avLst/>
              </a:prstGeom>
              <a:solidFill>
                <a:schemeClr val="accent1"/>
              </a:solidFill>
              <a:ln w="762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E66E6AC3-4950-4597-91A7-DFC79BD96E83}"/>
                  </a:ext>
                </a:extLst>
              </p:cNvPr>
              <p:cNvSpPr/>
              <p:nvPr/>
            </p:nvSpPr>
            <p:spPr>
              <a:xfrm>
                <a:off x="2158428" y="1769885"/>
                <a:ext cx="6300710" cy="306148"/>
              </a:xfrm>
              <a:prstGeom prst="rect">
                <a:avLst/>
              </a:prstGeom>
              <a:solidFill>
                <a:srgbClr val="005A9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" name="Rounded Rectangle 215">
                <a:extLst>
                  <a:ext uri="{FF2B5EF4-FFF2-40B4-BE49-F238E27FC236}">
                    <a16:creationId xmlns:a16="http://schemas.microsoft.com/office/drawing/2014/main" id="{4A82A4D5-9810-4CFC-B57C-3D69742BE855}"/>
                  </a:ext>
                </a:extLst>
              </p:cNvPr>
              <p:cNvSpPr/>
              <p:nvPr/>
            </p:nvSpPr>
            <p:spPr>
              <a:xfrm>
                <a:off x="2300013" y="2230920"/>
                <a:ext cx="6017538" cy="3577273"/>
              </a:xfrm>
              <a:prstGeom prst="roundRect">
                <a:avLst>
                  <a:gd name="adj" fmla="val 1965"/>
                </a:avLst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7" name="Multiply 216">
                <a:extLst>
                  <a:ext uri="{FF2B5EF4-FFF2-40B4-BE49-F238E27FC236}">
                    <a16:creationId xmlns:a16="http://schemas.microsoft.com/office/drawing/2014/main" id="{4BC4AFD6-3DFC-4541-83D9-228E943DAC10}"/>
                  </a:ext>
                </a:extLst>
              </p:cNvPr>
              <p:cNvSpPr/>
              <p:nvPr/>
            </p:nvSpPr>
            <p:spPr>
              <a:xfrm>
                <a:off x="8161932" y="1798086"/>
                <a:ext cx="249745" cy="249745"/>
              </a:xfrm>
              <a:prstGeom prst="mathMultiply">
                <a:avLst>
                  <a:gd name="adj1" fmla="val 12626"/>
                </a:avLst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2377CEE7-5AB2-44B3-B11A-0C429EB27EDE}"/>
                  </a:ext>
                </a:extLst>
              </p:cNvPr>
              <p:cNvSpPr/>
              <p:nvPr/>
            </p:nvSpPr>
            <p:spPr>
              <a:xfrm>
                <a:off x="7629467" y="1953420"/>
                <a:ext cx="163048" cy="44031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9" name="Freeform 221">
                <a:extLst>
                  <a:ext uri="{FF2B5EF4-FFF2-40B4-BE49-F238E27FC236}">
                    <a16:creationId xmlns:a16="http://schemas.microsoft.com/office/drawing/2014/main" id="{6B88CEC4-577F-40E3-A25C-2B6AD5C58852}"/>
                  </a:ext>
                </a:extLst>
              </p:cNvPr>
              <p:cNvSpPr/>
              <p:nvPr/>
            </p:nvSpPr>
            <p:spPr>
              <a:xfrm>
                <a:off x="7886700" y="1831521"/>
                <a:ext cx="204107" cy="165930"/>
              </a:xfrm>
              <a:custGeom>
                <a:avLst/>
                <a:gdLst>
                  <a:gd name="connsiteX0" fmla="*/ 29934 w 204107"/>
                  <a:gd name="connsiteY0" fmla="*/ 50347 h 165930"/>
                  <a:gd name="connsiteX1" fmla="*/ 29934 w 204107"/>
                  <a:gd name="connsiteY1" fmla="*/ 135599 h 165930"/>
                  <a:gd name="connsiteX2" fmla="*/ 174172 w 204107"/>
                  <a:gd name="connsiteY2" fmla="*/ 135599 h 165930"/>
                  <a:gd name="connsiteX3" fmla="*/ 174172 w 204107"/>
                  <a:gd name="connsiteY3" fmla="*/ 50347 h 165930"/>
                  <a:gd name="connsiteX4" fmla="*/ 0 w 204107"/>
                  <a:gd name="connsiteY4" fmla="*/ 0 h 165930"/>
                  <a:gd name="connsiteX5" fmla="*/ 204107 w 204107"/>
                  <a:gd name="connsiteY5" fmla="*/ 0 h 165930"/>
                  <a:gd name="connsiteX6" fmla="*/ 204107 w 204107"/>
                  <a:gd name="connsiteY6" fmla="*/ 165930 h 165930"/>
                  <a:gd name="connsiteX7" fmla="*/ 0 w 204107"/>
                  <a:gd name="connsiteY7" fmla="*/ 165930 h 16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4107" h="165930">
                    <a:moveTo>
                      <a:pt x="29934" y="50347"/>
                    </a:moveTo>
                    <a:lnTo>
                      <a:pt x="29934" y="135599"/>
                    </a:lnTo>
                    <a:lnTo>
                      <a:pt x="174172" y="135599"/>
                    </a:lnTo>
                    <a:lnTo>
                      <a:pt x="174172" y="50347"/>
                    </a:lnTo>
                    <a:close/>
                    <a:moveTo>
                      <a:pt x="0" y="0"/>
                    </a:moveTo>
                    <a:lnTo>
                      <a:pt x="204107" y="0"/>
                    </a:lnTo>
                    <a:lnTo>
                      <a:pt x="204107" y="165930"/>
                    </a:lnTo>
                    <a:lnTo>
                      <a:pt x="0" y="165930"/>
                    </a:lnTo>
                    <a:close/>
                  </a:path>
                </a:pathLst>
              </a:cu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97" name="Up Arrow 6">
              <a:extLst>
                <a:ext uri="{FF2B5EF4-FFF2-40B4-BE49-F238E27FC236}">
                  <a16:creationId xmlns:a16="http://schemas.microsoft.com/office/drawing/2014/main" id="{7C2D40EA-B763-49DC-898A-DAD0C2445E63}"/>
                </a:ext>
              </a:extLst>
            </p:cNvPr>
            <p:cNvSpPr/>
            <p:nvPr/>
          </p:nvSpPr>
          <p:spPr bwMode="auto">
            <a:xfrm rot="2700000">
              <a:off x="11319129" y="2358291"/>
              <a:ext cx="248494" cy="291123"/>
            </a:xfrm>
            <a:prstGeom prst="upArrow">
              <a:avLst>
                <a:gd name="adj1" fmla="val 55098"/>
                <a:gd name="adj2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806FC893-5942-485B-BCE3-DE6368764DC9}"/>
              </a:ext>
            </a:extLst>
          </p:cNvPr>
          <p:cNvCxnSpPr>
            <a:cxnSpLocks/>
          </p:cNvCxnSpPr>
          <p:nvPr/>
        </p:nvCxnSpPr>
        <p:spPr>
          <a:xfrm>
            <a:off x="5560940" y="4233738"/>
            <a:ext cx="117447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A378C9AE-C361-4DAD-A1BA-085AA8ED5BF4}"/>
              </a:ext>
            </a:extLst>
          </p:cNvPr>
          <p:cNvCxnSpPr>
            <a:cxnSpLocks/>
          </p:cNvCxnSpPr>
          <p:nvPr/>
        </p:nvCxnSpPr>
        <p:spPr>
          <a:xfrm>
            <a:off x="7881529" y="4233738"/>
            <a:ext cx="82406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33B952E0-C77F-41A9-865A-F2B9F59F1BC3}"/>
              </a:ext>
            </a:extLst>
          </p:cNvPr>
          <p:cNvCxnSpPr>
            <a:cxnSpLocks/>
          </p:cNvCxnSpPr>
          <p:nvPr/>
        </p:nvCxnSpPr>
        <p:spPr>
          <a:xfrm>
            <a:off x="9590996" y="4233738"/>
            <a:ext cx="26239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830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84C1C574-B008-439B-A29B-CE925E8400B7}"/>
              </a:ext>
            </a:extLst>
          </p:cNvPr>
          <p:cNvSpPr/>
          <p:nvPr/>
        </p:nvSpPr>
        <p:spPr bwMode="auto">
          <a:xfrm>
            <a:off x="588263" y="1744907"/>
            <a:ext cx="1268042" cy="338554"/>
          </a:xfrm>
          <a:prstGeom prst="rect">
            <a:avLst/>
          </a:prstGeom>
        </p:spPr>
        <p:txBody>
          <a:bodyPr vert="horz" wrap="square" lIns="0" tIns="45720" rIns="91440" bIns="45720" rtlCol="0" anchor="t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Documents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5CD6A4-CC70-45B2-ACEB-C377E91BBA4C}"/>
              </a:ext>
            </a:extLst>
          </p:cNvPr>
          <p:cNvSpPr/>
          <p:nvPr/>
        </p:nvSpPr>
        <p:spPr bwMode="auto">
          <a:xfrm>
            <a:off x="5009351" y="1744907"/>
            <a:ext cx="1678348" cy="33855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Cutting-edge AI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DF71690-0027-43FD-94B3-4391735E7175}"/>
              </a:ext>
            </a:extLst>
          </p:cNvPr>
          <p:cNvSpPr/>
          <p:nvPr/>
        </p:nvSpPr>
        <p:spPr bwMode="auto">
          <a:xfrm>
            <a:off x="9561881" y="1744907"/>
            <a:ext cx="2131280" cy="584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Fully text-searchable rich index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72A94-1604-45DD-BEC1-D6C9027B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Knowledge mining with Azure Search</a:t>
            </a:r>
          </a:p>
        </p:txBody>
      </p:sp>
      <p:sp>
        <p:nvSpPr>
          <p:cNvPr id="28" name="Arrow: Chevron 2">
            <a:extLst>
              <a:ext uri="{FF2B5EF4-FFF2-40B4-BE49-F238E27FC236}">
                <a16:creationId xmlns:a16="http://schemas.microsoft.com/office/drawing/2014/main" id="{826EE199-3DB5-4222-9C55-BE01C4F8418C}"/>
              </a:ext>
            </a:extLst>
          </p:cNvPr>
          <p:cNvSpPr/>
          <p:nvPr/>
        </p:nvSpPr>
        <p:spPr bwMode="auto">
          <a:xfrm>
            <a:off x="9243201" y="3226880"/>
            <a:ext cx="442686" cy="2071320"/>
          </a:xfrm>
          <a:custGeom>
            <a:avLst/>
            <a:gdLst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4" fmla="*/ 0 w 886990"/>
              <a:gd name="connsiteY4" fmla="*/ 2610702 h 2610702"/>
              <a:gd name="connsiteX5" fmla="*/ 641382 w 886990"/>
              <a:gd name="connsiteY5" fmla="*/ 1305351 h 2610702"/>
              <a:gd name="connsiteX6" fmla="*/ 0 w 886990"/>
              <a:gd name="connsiteY6" fmla="*/ 0 h 2610702"/>
              <a:gd name="connsiteX0" fmla="*/ 641382 w 886990"/>
              <a:gd name="connsiteY0" fmla="*/ 1305351 h 2610702"/>
              <a:gd name="connsiteX1" fmla="*/ 0 w 886990"/>
              <a:gd name="connsiteY1" fmla="*/ 0 h 2610702"/>
              <a:gd name="connsiteX2" fmla="*/ 245608 w 886990"/>
              <a:gd name="connsiteY2" fmla="*/ 0 h 2610702"/>
              <a:gd name="connsiteX3" fmla="*/ 886990 w 886990"/>
              <a:gd name="connsiteY3" fmla="*/ 1305351 h 2610702"/>
              <a:gd name="connsiteX4" fmla="*/ 245608 w 886990"/>
              <a:gd name="connsiteY4" fmla="*/ 2610702 h 2610702"/>
              <a:gd name="connsiteX5" fmla="*/ 0 w 886990"/>
              <a:gd name="connsiteY5" fmla="*/ 2610702 h 2610702"/>
              <a:gd name="connsiteX6" fmla="*/ 732822 w 886990"/>
              <a:gd name="connsiteY6" fmla="*/ 1396791 h 2610702"/>
              <a:gd name="connsiteX0" fmla="*/ 641382 w 886990"/>
              <a:gd name="connsiteY0" fmla="*/ 1305351 h 2610702"/>
              <a:gd name="connsiteX1" fmla="*/ 0 w 886990"/>
              <a:gd name="connsiteY1" fmla="*/ 0 h 2610702"/>
              <a:gd name="connsiteX2" fmla="*/ 245608 w 886990"/>
              <a:gd name="connsiteY2" fmla="*/ 0 h 2610702"/>
              <a:gd name="connsiteX3" fmla="*/ 886990 w 886990"/>
              <a:gd name="connsiteY3" fmla="*/ 1305351 h 2610702"/>
              <a:gd name="connsiteX4" fmla="*/ 245608 w 886990"/>
              <a:gd name="connsiteY4" fmla="*/ 2610702 h 2610702"/>
              <a:gd name="connsiteX5" fmla="*/ 0 w 886990"/>
              <a:gd name="connsiteY5" fmla="*/ 2610702 h 2610702"/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4" fmla="*/ 0 w 886990"/>
              <a:gd name="connsiteY4" fmla="*/ 2610702 h 2610702"/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0" fmla="*/ 0 w 641382"/>
              <a:gd name="connsiteY0" fmla="*/ 0 h 2610702"/>
              <a:gd name="connsiteX1" fmla="*/ 641382 w 641382"/>
              <a:gd name="connsiteY1" fmla="*/ 1305351 h 2610702"/>
              <a:gd name="connsiteX2" fmla="*/ 0 w 641382"/>
              <a:gd name="connsiteY2" fmla="*/ 2610702 h 26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2" h="2610702">
                <a:moveTo>
                  <a:pt x="0" y="0"/>
                </a:moveTo>
                <a:lnTo>
                  <a:pt x="641382" y="1305351"/>
                </a:lnTo>
                <a:lnTo>
                  <a:pt x="0" y="2610702"/>
                </a:lnTo>
              </a:path>
            </a:pathLst>
          </a:custGeom>
          <a:noFill/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Arrow: Chevron 2">
            <a:extLst>
              <a:ext uri="{FF2B5EF4-FFF2-40B4-BE49-F238E27FC236}">
                <a16:creationId xmlns:a16="http://schemas.microsoft.com/office/drawing/2014/main" id="{67F233F6-DB84-489F-B54D-33992F9B8BAE}"/>
              </a:ext>
            </a:extLst>
          </p:cNvPr>
          <p:cNvSpPr/>
          <p:nvPr/>
        </p:nvSpPr>
        <p:spPr bwMode="auto">
          <a:xfrm>
            <a:off x="1683801" y="3233056"/>
            <a:ext cx="442686" cy="2071320"/>
          </a:xfrm>
          <a:custGeom>
            <a:avLst/>
            <a:gdLst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4" fmla="*/ 0 w 886990"/>
              <a:gd name="connsiteY4" fmla="*/ 2610702 h 2610702"/>
              <a:gd name="connsiteX5" fmla="*/ 641382 w 886990"/>
              <a:gd name="connsiteY5" fmla="*/ 1305351 h 2610702"/>
              <a:gd name="connsiteX6" fmla="*/ 0 w 886990"/>
              <a:gd name="connsiteY6" fmla="*/ 0 h 2610702"/>
              <a:gd name="connsiteX0" fmla="*/ 641382 w 886990"/>
              <a:gd name="connsiteY0" fmla="*/ 1305351 h 2610702"/>
              <a:gd name="connsiteX1" fmla="*/ 0 w 886990"/>
              <a:gd name="connsiteY1" fmla="*/ 0 h 2610702"/>
              <a:gd name="connsiteX2" fmla="*/ 245608 w 886990"/>
              <a:gd name="connsiteY2" fmla="*/ 0 h 2610702"/>
              <a:gd name="connsiteX3" fmla="*/ 886990 w 886990"/>
              <a:gd name="connsiteY3" fmla="*/ 1305351 h 2610702"/>
              <a:gd name="connsiteX4" fmla="*/ 245608 w 886990"/>
              <a:gd name="connsiteY4" fmla="*/ 2610702 h 2610702"/>
              <a:gd name="connsiteX5" fmla="*/ 0 w 886990"/>
              <a:gd name="connsiteY5" fmla="*/ 2610702 h 2610702"/>
              <a:gd name="connsiteX6" fmla="*/ 732822 w 886990"/>
              <a:gd name="connsiteY6" fmla="*/ 1396791 h 2610702"/>
              <a:gd name="connsiteX0" fmla="*/ 641382 w 886990"/>
              <a:gd name="connsiteY0" fmla="*/ 1305351 h 2610702"/>
              <a:gd name="connsiteX1" fmla="*/ 0 w 886990"/>
              <a:gd name="connsiteY1" fmla="*/ 0 h 2610702"/>
              <a:gd name="connsiteX2" fmla="*/ 245608 w 886990"/>
              <a:gd name="connsiteY2" fmla="*/ 0 h 2610702"/>
              <a:gd name="connsiteX3" fmla="*/ 886990 w 886990"/>
              <a:gd name="connsiteY3" fmla="*/ 1305351 h 2610702"/>
              <a:gd name="connsiteX4" fmla="*/ 245608 w 886990"/>
              <a:gd name="connsiteY4" fmla="*/ 2610702 h 2610702"/>
              <a:gd name="connsiteX5" fmla="*/ 0 w 886990"/>
              <a:gd name="connsiteY5" fmla="*/ 2610702 h 2610702"/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4" fmla="*/ 0 w 886990"/>
              <a:gd name="connsiteY4" fmla="*/ 2610702 h 2610702"/>
              <a:gd name="connsiteX0" fmla="*/ 0 w 886990"/>
              <a:gd name="connsiteY0" fmla="*/ 0 h 2610702"/>
              <a:gd name="connsiteX1" fmla="*/ 245608 w 886990"/>
              <a:gd name="connsiteY1" fmla="*/ 0 h 2610702"/>
              <a:gd name="connsiteX2" fmla="*/ 886990 w 886990"/>
              <a:gd name="connsiteY2" fmla="*/ 1305351 h 2610702"/>
              <a:gd name="connsiteX3" fmla="*/ 245608 w 886990"/>
              <a:gd name="connsiteY3" fmla="*/ 2610702 h 2610702"/>
              <a:gd name="connsiteX0" fmla="*/ 0 w 641382"/>
              <a:gd name="connsiteY0" fmla="*/ 0 h 2610702"/>
              <a:gd name="connsiteX1" fmla="*/ 641382 w 641382"/>
              <a:gd name="connsiteY1" fmla="*/ 1305351 h 2610702"/>
              <a:gd name="connsiteX2" fmla="*/ 0 w 641382"/>
              <a:gd name="connsiteY2" fmla="*/ 2610702 h 261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2" h="2610702">
                <a:moveTo>
                  <a:pt x="0" y="0"/>
                </a:moveTo>
                <a:lnTo>
                  <a:pt x="641382" y="1305351"/>
                </a:lnTo>
                <a:lnTo>
                  <a:pt x="0" y="2610702"/>
                </a:lnTo>
              </a:path>
            </a:pathLst>
          </a:custGeom>
          <a:noFill/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document_3">
            <a:extLst>
              <a:ext uri="{FF2B5EF4-FFF2-40B4-BE49-F238E27FC236}">
                <a16:creationId xmlns:a16="http://schemas.microsoft.com/office/drawing/2014/main" id="{13D6D4C7-313B-4BCC-AF19-3F1505B60B0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4638" y="3876095"/>
            <a:ext cx="442170" cy="511985"/>
          </a:xfrm>
          <a:custGeom>
            <a:avLst/>
            <a:gdLst>
              <a:gd name="T0" fmla="*/ 54 w 288"/>
              <a:gd name="T1" fmla="*/ 334 h 334"/>
              <a:gd name="T2" fmla="*/ 237 w 288"/>
              <a:gd name="T3" fmla="*/ 334 h 334"/>
              <a:gd name="T4" fmla="*/ 288 w 288"/>
              <a:gd name="T5" fmla="*/ 283 h 334"/>
              <a:gd name="T6" fmla="*/ 102 w 288"/>
              <a:gd name="T7" fmla="*/ 283 h 334"/>
              <a:gd name="T8" fmla="*/ 51 w 288"/>
              <a:gd name="T9" fmla="*/ 334 h 334"/>
              <a:gd name="T10" fmla="*/ 0 w 288"/>
              <a:gd name="T11" fmla="*/ 283 h 334"/>
              <a:gd name="T12" fmla="*/ 0 w 288"/>
              <a:gd name="T13" fmla="*/ 0 h 334"/>
              <a:gd name="T14" fmla="*/ 256 w 288"/>
              <a:gd name="T15" fmla="*/ 0 h 334"/>
              <a:gd name="T16" fmla="*/ 256 w 288"/>
              <a:gd name="T17" fmla="*/ 282 h 334"/>
              <a:gd name="T18" fmla="*/ 90 w 288"/>
              <a:gd name="T19" fmla="*/ 76 h 334"/>
              <a:gd name="T20" fmla="*/ 220 w 288"/>
              <a:gd name="T21" fmla="*/ 76 h 334"/>
              <a:gd name="T22" fmla="*/ 38 w 288"/>
              <a:gd name="T23" fmla="*/ 76 h 334"/>
              <a:gd name="T24" fmla="*/ 64 w 288"/>
              <a:gd name="T25" fmla="*/ 76 h 334"/>
              <a:gd name="T26" fmla="*/ 90 w 288"/>
              <a:gd name="T27" fmla="*/ 153 h 334"/>
              <a:gd name="T28" fmla="*/ 220 w 288"/>
              <a:gd name="T29" fmla="*/ 153 h 334"/>
              <a:gd name="T30" fmla="*/ 38 w 288"/>
              <a:gd name="T31" fmla="*/ 153 h 334"/>
              <a:gd name="T32" fmla="*/ 64 w 288"/>
              <a:gd name="T33" fmla="*/ 153 h 334"/>
              <a:gd name="T34" fmla="*/ 90 w 288"/>
              <a:gd name="T35" fmla="*/ 230 h 334"/>
              <a:gd name="T36" fmla="*/ 220 w 288"/>
              <a:gd name="T37" fmla="*/ 230 h 334"/>
              <a:gd name="T38" fmla="*/ 38 w 288"/>
              <a:gd name="T39" fmla="*/ 230 h 334"/>
              <a:gd name="T40" fmla="*/ 64 w 288"/>
              <a:gd name="T41" fmla="*/ 23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8" h="334">
                <a:moveTo>
                  <a:pt x="54" y="334"/>
                </a:moveTo>
                <a:cubicBezTo>
                  <a:pt x="237" y="334"/>
                  <a:pt x="237" y="334"/>
                  <a:pt x="237" y="334"/>
                </a:cubicBezTo>
                <a:cubicBezTo>
                  <a:pt x="265" y="334"/>
                  <a:pt x="288" y="311"/>
                  <a:pt x="288" y="283"/>
                </a:cubicBezTo>
                <a:cubicBezTo>
                  <a:pt x="102" y="283"/>
                  <a:pt x="102" y="283"/>
                  <a:pt x="102" y="283"/>
                </a:cubicBezTo>
                <a:cubicBezTo>
                  <a:pt x="102" y="311"/>
                  <a:pt x="79" y="334"/>
                  <a:pt x="51" y="334"/>
                </a:cubicBezTo>
                <a:cubicBezTo>
                  <a:pt x="23" y="334"/>
                  <a:pt x="0" y="311"/>
                  <a:pt x="0" y="283"/>
                </a:cubicBezTo>
                <a:cubicBezTo>
                  <a:pt x="0" y="0"/>
                  <a:pt x="0" y="0"/>
                  <a:pt x="0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256" y="282"/>
                  <a:pt x="256" y="282"/>
                  <a:pt x="256" y="282"/>
                </a:cubicBezTo>
                <a:moveTo>
                  <a:pt x="90" y="76"/>
                </a:moveTo>
                <a:cubicBezTo>
                  <a:pt x="220" y="76"/>
                  <a:pt x="220" y="76"/>
                  <a:pt x="220" y="76"/>
                </a:cubicBezTo>
                <a:moveTo>
                  <a:pt x="38" y="76"/>
                </a:moveTo>
                <a:cubicBezTo>
                  <a:pt x="64" y="76"/>
                  <a:pt x="64" y="76"/>
                  <a:pt x="64" y="76"/>
                </a:cubicBezTo>
                <a:moveTo>
                  <a:pt x="90" y="153"/>
                </a:moveTo>
                <a:cubicBezTo>
                  <a:pt x="220" y="153"/>
                  <a:pt x="220" y="153"/>
                  <a:pt x="220" y="153"/>
                </a:cubicBezTo>
                <a:moveTo>
                  <a:pt x="38" y="153"/>
                </a:moveTo>
                <a:cubicBezTo>
                  <a:pt x="64" y="153"/>
                  <a:pt x="64" y="153"/>
                  <a:pt x="64" y="153"/>
                </a:cubicBezTo>
                <a:moveTo>
                  <a:pt x="90" y="230"/>
                </a:moveTo>
                <a:cubicBezTo>
                  <a:pt x="220" y="230"/>
                  <a:pt x="220" y="230"/>
                  <a:pt x="220" y="230"/>
                </a:cubicBezTo>
                <a:moveTo>
                  <a:pt x="38" y="230"/>
                </a:moveTo>
                <a:cubicBezTo>
                  <a:pt x="64" y="230"/>
                  <a:pt x="64" y="230"/>
                  <a:pt x="64" y="230"/>
                </a:cubicBez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37651D3D-BFB2-4F81-8D27-2E72C8BA66B0}"/>
              </a:ext>
            </a:extLst>
          </p:cNvPr>
          <p:cNvSpPr>
            <a:spLocks noEditPoints="1"/>
          </p:cNvSpPr>
          <p:nvPr/>
        </p:nvSpPr>
        <p:spPr bwMode="auto">
          <a:xfrm>
            <a:off x="5735412" y="2433527"/>
            <a:ext cx="222270" cy="355520"/>
          </a:xfrm>
          <a:custGeom>
            <a:avLst/>
            <a:gdLst>
              <a:gd name="T0" fmla="*/ 2132 w 2244"/>
              <a:gd name="T1" fmla="*/ 1570 h 3590"/>
              <a:gd name="T2" fmla="*/ 1122 w 2244"/>
              <a:gd name="T3" fmla="*/ 3590 h 3590"/>
              <a:gd name="T4" fmla="*/ 112 w 2244"/>
              <a:gd name="T5" fmla="*/ 1570 h 3590"/>
              <a:gd name="T6" fmla="*/ 0 w 2244"/>
              <a:gd name="T7" fmla="*/ 1122 h 3590"/>
              <a:gd name="T8" fmla="*/ 1122 w 2244"/>
              <a:gd name="T9" fmla="*/ 0 h 3590"/>
              <a:gd name="T10" fmla="*/ 2244 w 2244"/>
              <a:gd name="T11" fmla="*/ 1122 h 3590"/>
              <a:gd name="T12" fmla="*/ 2132 w 2244"/>
              <a:gd name="T13" fmla="*/ 1570 h 3590"/>
              <a:gd name="T14" fmla="*/ 1122 w 2244"/>
              <a:gd name="T15" fmla="*/ 504 h 3590"/>
              <a:gd name="T16" fmla="*/ 501 w 2244"/>
              <a:gd name="T17" fmla="*/ 1125 h 3590"/>
              <a:gd name="T18" fmla="*/ 1122 w 2244"/>
              <a:gd name="T19" fmla="*/ 1746 h 3590"/>
              <a:gd name="T20" fmla="*/ 1743 w 2244"/>
              <a:gd name="T21" fmla="*/ 1125 h 3590"/>
              <a:gd name="T22" fmla="*/ 1122 w 2244"/>
              <a:gd name="T23" fmla="*/ 504 h 3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44" h="3590">
                <a:moveTo>
                  <a:pt x="2132" y="1570"/>
                </a:moveTo>
                <a:cubicBezTo>
                  <a:pt x="1122" y="3590"/>
                  <a:pt x="1122" y="3590"/>
                  <a:pt x="1122" y="3590"/>
                </a:cubicBezTo>
                <a:cubicBezTo>
                  <a:pt x="112" y="1570"/>
                  <a:pt x="112" y="1570"/>
                  <a:pt x="112" y="1570"/>
                </a:cubicBezTo>
                <a:cubicBezTo>
                  <a:pt x="41" y="1432"/>
                  <a:pt x="0" y="1281"/>
                  <a:pt x="0" y="1122"/>
                </a:cubicBezTo>
                <a:cubicBezTo>
                  <a:pt x="0" y="502"/>
                  <a:pt x="502" y="0"/>
                  <a:pt x="1122" y="0"/>
                </a:cubicBezTo>
                <a:cubicBezTo>
                  <a:pt x="1742" y="0"/>
                  <a:pt x="2244" y="502"/>
                  <a:pt x="2244" y="1122"/>
                </a:cubicBezTo>
                <a:cubicBezTo>
                  <a:pt x="2244" y="1281"/>
                  <a:pt x="2203" y="1432"/>
                  <a:pt x="2132" y="1570"/>
                </a:cubicBezTo>
                <a:close/>
                <a:moveTo>
                  <a:pt x="1122" y="504"/>
                </a:moveTo>
                <a:cubicBezTo>
                  <a:pt x="779" y="504"/>
                  <a:pt x="501" y="782"/>
                  <a:pt x="501" y="1125"/>
                </a:cubicBezTo>
                <a:cubicBezTo>
                  <a:pt x="501" y="1468"/>
                  <a:pt x="779" y="1746"/>
                  <a:pt x="1122" y="1746"/>
                </a:cubicBezTo>
                <a:cubicBezTo>
                  <a:pt x="1465" y="1746"/>
                  <a:pt x="1743" y="1468"/>
                  <a:pt x="1743" y="1125"/>
                </a:cubicBezTo>
                <a:cubicBezTo>
                  <a:pt x="1743" y="782"/>
                  <a:pt x="1465" y="504"/>
                  <a:pt x="1122" y="504"/>
                </a:cubicBezTo>
                <a:close/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8865A3-2F83-4F44-910A-A42555EFAB9D}"/>
              </a:ext>
            </a:extLst>
          </p:cNvPr>
          <p:cNvGrpSpPr/>
          <p:nvPr/>
        </p:nvGrpSpPr>
        <p:grpSpPr>
          <a:xfrm>
            <a:off x="3224782" y="3500327"/>
            <a:ext cx="343534" cy="271610"/>
            <a:chOff x="967154" y="1481462"/>
            <a:chExt cx="5331069" cy="421495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9A40472-D23D-4A6A-85F3-650E7EB7AA67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ln w="12700">
              <a:solidFill>
                <a:schemeClr val="accent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36B927C-5BC7-46C6-BE90-0E261F650787}"/>
                </a:ext>
              </a:extLst>
            </p:cNvPr>
            <p:cNvSpPr/>
            <p:nvPr/>
          </p:nvSpPr>
          <p:spPr bwMode="auto">
            <a:xfrm>
              <a:off x="1286608" y="2696308"/>
              <a:ext cx="2793023" cy="300010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08769F3-722F-40A9-BFF2-5DB05559DAD7}"/>
                </a:ext>
              </a:extLst>
            </p:cNvPr>
            <p:cNvSpPr/>
            <p:nvPr/>
          </p:nvSpPr>
          <p:spPr bwMode="auto">
            <a:xfrm>
              <a:off x="2225919" y="4700954"/>
              <a:ext cx="914400" cy="99545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Freeform: Shape 404">
              <a:extLst>
                <a:ext uri="{FF2B5EF4-FFF2-40B4-BE49-F238E27FC236}">
                  <a16:creationId xmlns:a16="http://schemas.microsoft.com/office/drawing/2014/main" id="{1DE5A837-E5CA-4FD3-8487-87E2B020E412}"/>
                </a:ext>
              </a:extLst>
            </p:cNvPr>
            <p:cNvSpPr/>
            <p:nvPr/>
          </p:nvSpPr>
          <p:spPr bwMode="auto">
            <a:xfrm>
              <a:off x="3301093" y="1481462"/>
              <a:ext cx="2666747" cy="4214948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Freeform: Shape 405">
              <a:extLst>
                <a:ext uri="{FF2B5EF4-FFF2-40B4-BE49-F238E27FC236}">
                  <a16:creationId xmlns:a16="http://schemas.microsoft.com/office/drawing/2014/main" id="{90111C11-5AA4-4452-8DB4-F60066913650}"/>
                </a:ext>
              </a:extLst>
            </p:cNvPr>
            <p:cNvSpPr/>
            <p:nvPr/>
          </p:nvSpPr>
          <p:spPr bwMode="auto">
            <a:xfrm>
              <a:off x="4427765" y="4700955"/>
              <a:ext cx="647700" cy="995456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Freeform 5">
            <a:extLst>
              <a:ext uri="{FF2B5EF4-FFF2-40B4-BE49-F238E27FC236}">
                <a16:creationId xmlns:a16="http://schemas.microsoft.com/office/drawing/2014/main" id="{781F6DED-EF48-489E-913E-ED7BF55F86D6}"/>
              </a:ext>
            </a:extLst>
          </p:cNvPr>
          <p:cNvSpPr>
            <a:spLocks noEditPoints="1"/>
          </p:cNvSpPr>
          <p:nvPr/>
        </p:nvSpPr>
        <p:spPr bwMode="auto">
          <a:xfrm>
            <a:off x="5713865" y="3475441"/>
            <a:ext cx="265364" cy="296496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9" name="building_5">
            <a:extLst>
              <a:ext uri="{FF2B5EF4-FFF2-40B4-BE49-F238E27FC236}">
                <a16:creationId xmlns:a16="http://schemas.microsoft.com/office/drawing/2014/main" id="{8C0B64C2-301A-49B9-8C4A-53195071CA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74780" y="5431943"/>
            <a:ext cx="343534" cy="294256"/>
          </a:xfrm>
          <a:custGeom>
            <a:avLst/>
            <a:gdLst>
              <a:gd name="T0" fmla="*/ 178 w 244"/>
              <a:gd name="T1" fmla="*/ 28 h 209"/>
              <a:gd name="T2" fmla="*/ 244 w 244"/>
              <a:gd name="T3" fmla="*/ 62 h 209"/>
              <a:gd name="T4" fmla="*/ 0 w 244"/>
              <a:gd name="T5" fmla="*/ 62 h 209"/>
              <a:gd name="T6" fmla="*/ 122 w 244"/>
              <a:gd name="T7" fmla="*/ 0 h 209"/>
              <a:gd name="T8" fmla="*/ 178 w 244"/>
              <a:gd name="T9" fmla="*/ 28 h 209"/>
              <a:gd name="T10" fmla="*/ 20 w 244"/>
              <a:gd name="T11" fmla="*/ 190 h 209"/>
              <a:gd name="T12" fmla="*/ 13 w 244"/>
              <a:gd name="T13" fmla="*/ 209 h 209"/>
              <a:gd name="T14" fmla="*/ 232 w 244"/>
              <a:gd name="T15" fmla="*/ 209 h 209"/>
              <a:gd name="T16" fmla="*/ 217 w 244"/>
              <a:gd name="T17" fmla="*/ 171 h 209"/>
              <a:gd name="T18" fmla="*/ 27 w 244"/>
              <a:gd name="T19" fmla="*/ 171 h 209"/>
              <a:gd name="T20" fmla="*/ 20 w 244"/>
              <a:gd name="T21" fmla="*/ 190 h 209"/>
              <a:gd name="T22" fmla="*/ 27 w 244"/>
              <a:gd name="T23" fmla="*/ 171 h 209"/>
              <a:gd name="T24" fmla="*/ 27 w 244"/>
              <a:gd name="T25" fmla="*/ 62 h 209"/>
              <a:gd name="T26" fmla="*/ 217 w 244"/>
              <a:gd name="T27" fmla="*/ 171 h 209"/>
              <a:gd name="T28" fmla="*/ 217 w 244"/>
              <a:gd name="T29" fmla="*/ 62 h 209"/>
              <a:gd name="T30" fmla="*/ 185 w 244"/>
              <a:gd name="T31" fmla="*/ 171 h 209"/>
              <a:gd name="T32" fmla="*/ 185 w 244"/>
              <a:gd name="T33" fmla="*/ 62 h 209"/>
              <a:gd name="T34" fmla="*/ 154 w 244"/>
              <a:gd name="T35" fmla="*/ 171 h 209"/>
              <a:gd name="T36" fmla="*/ 154 w 244"/>
              <a:gd name="T37" fmla="*/ 62 h 209"/>
              <a:gd name="T38" fmla="*/ 122 w 244"/>
              <a:gd name="T39" fmla="*/ 171 h 209"/>
              <a:gd name="T40" fmla="*/ 122 w 244"/>
              <a:gd name="T41" fmla="*/ 62 h 209"/>
              <a:gd name="T42" fmla="*/ 90 w 244"/>
              <a:gd name="T43" fmla="*/ 171 h 209"/>
              <a:gd name="T44" fmla="*/ 90 w 244"/>
              <a:gd name="T45" fmla="*/ 62 h 209"/>
              <a:gd name="T46" fmla="*/ 59 w 244"/>
              <a:gd name="T47" fmla="*/ 171 h 209"/>
              <a:gd name="T48" fmla="*/ 59 w 244"/>
              <a:gd name="T49" fmla="*/ 62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44" h="209">
                <a:moveTo>
                  <a:pt x="178" y="28"/>
                </a:moveTo>
                <a:lnTo>
                  <a:pt x="244" y="62"/>
                </a:lnTo>
                <a:lnTo>
                  <a:pt x="0" y="62"/>
                </a:lnTo>
                <a:lnTo>
                  <a:pt x="122" y="0"/>
                </a:lnTo>
                <a:lnTo>
                  <a:pt x="178" y="28"/>
                </a:lnTo>
                <a:moveTo>
                  <a:pt x="20" y="190"/>
                </a:moveTo>
                <a:lnTo>
                  <a:pt x="13" y="209"/>
                </a:lnTo>
                <a:lnTo>
                  <a:pt x="232" y="209"/>
                </a:lnTo>
                <a:lnTo>
                  <a:pt x="217" y="171"/>
                </a:lnTo>
                <a:lnTo>
                  <a:pt x="27" y="171"/>
                </a:lnTo>
                <a:lnTo>
                  <a:pt x="20" y="190"/>
                </a:lnTo>
                <a:moveTo>
                  <a:pt x="27" y="171"/>
                </a:moveTo>
                <a:lnTo>
                  <a:pt x="27" y="62"/>
                </a:lnTo>
                <a:moveTo>
                  <a:pt x="217" y="171"/>
                </a:moveTo>
                <a:lnTo>
                  <a:pt x="217" y="62"/>
                </a:lnTo>
                <a:moveTo>
                  <a:pt x="185" y="171"/>
                </a:moveTo>
                <a:lnTo>
                  <a:pt x="185" y="62"/>
                </a:lnTo>
                <a:moveTo>
                  <a:pt x="154" y="171"/>
                </a:moveTo>
                <a:lnTo>
                  <a:pt x="154" y="62"/>
                </a:lnTo>
                <a:moveTo>
                  <a:pt x="122" y="171"/>
                </a:moveTo>
                <a:lnTo>
                  <a:pt x="122" y="62"/>
                </a:lnTo>
                <a:moveTo>
                  <a:pt x="90" y="171"/>
                </a:moveTo>
                <a:lnTo>
                  <a:pt x="90" y="62"/>
                </a:lnTo>
                <a:moveTo>
                  <a:pt x="59" y="171"/>
                </a:moveTo>
                <a:lnTo>
                  <a:pt x="59" y="62"/>
                </a:lnTo>
              </a:path>
            </a:pathLst>
          </a:custGeom>
          <a:noFill/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EA89C0D-E0FC-4B60-8F82-B22620968A3C}"/>
              </a:ext>
            </a:extLst>
          </p:cNvPr>
          <p:cNvGrpSpPr/>
          <p:nvPr/>
        </p:nvGrpSpPr>
        <p:grpSpPr>
          <a:xfrm>
            <a:off x="8086654" y="5411460"/>
            <a:ext cx="263532" cy="322598"/>
            <a:chOff x="965200" y="3436897"/>
            <a:chExt cx="528881" cy="647424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A8F3AFC-3637-41B9-84B7-4E9D62E41667}"/>
                </a:ext>
              </a:extLst>
            </p:cNvPr>
            <p:cNvGrpSpPr/>
            <p:nvPr/>
          </p:nvGrpSpPr>
          <p:grpSpPr>
            <a:xfrm flipH="1">
              <a:off x="965200" y="3436897"/>
              <a:ext cx="528881" cy="647424"/>
              <a:chOff x="3003960" y="3685414"/>
              <a:chExt cx="403310" cy="493707"/>
            </a:xfrm>
          </p:grpSpPr>
          <p:sp>
            <p:nvSpPr>
              <p:cNvPr id="106" name="Snip Single Corner Rectangle 26">
                <a:extLst>
                  <a:ext uri="{FF2B5EF4-FFF2-40B4-BE49-F238E27FC236}">
                    <a16:creationId xmlns:a16="http://schemas.microsoft.com/office/drawing/2014/main" id="{6BB80100-8A33-4646-8BA6-E867C349522C}"/>
                  </a:ext>
                </a:extLst>
              </p:cNvPr>
              <p:cNvSpPr/>
              <p:nvPr/>
            </p:nvSpPr>
            <p:spPr bwMode="auto">
              <a:xfrm flipH="1">
                <a:off x="3003960" y="3685414"/>
                <a:ext cx="403310" cy="493707"/>
              </a:xfrm>
              <a:prstGeom prst="snip1Rect">
                <a:avLst>
                  <a:gd name="adj" fmla="val 28736"/>
                </a:avLst>
              </a:prstGeom>
              <a:noFill/>
              <a:ln w="12700">
                <a:solidFill>
                  <a:schemeClr val="accent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Triangle 27">
                <a:extLst>
                  <a:ext uri="{FF2B5EF4-FFF2-40B4-BE49-F238E27FC236}">
                    <a16:creationId xmlns:a16="http://schemas.microsoft.com/office/drawing/2014/main" id="{E2ED9760-C431-455B-9071-BEF86C70F435}"/>
                  </a:ext>
                </a:extLst>
              </p:cNvPr>
              <p:cNvSpPr/>
              <p:nvPr/>
            </p:nvSpPr>
            <p:spPr bwMode="auto">
              <a:xfrm rot="8100000">
                <a:off x="3012552" y="3733609"/>
                <a:ext cx="160049" cy="80930"/>
              </a:xfrm>
              <a:prstGeom prst="triangle">
                <a:avLst/>
              </a:prstGeom>
              <a:noFill/>
              <a:ln w="12700">
                <a:solidFill>
                  <a:schemeClr val="accent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F4164EF-F694-4940-A3FF-A39CDA64E7CC}"/>
                </a:ext>
              </a:extLst>
            </p:cNvPr>
            <p:cNvCxnSpPr/>
            <p:nvPr/>
          </p:nvCxnSpPr>
          <p:spPr>
            <a:xfrm>
              <a:off x="1047750" y="3578225"/>
              <a:ext cx="215900" cy="0"/>
            </a:xfrm>
            <a:prstGeom prst="line">
              <a:avLst/>
            </a:prstGeom>
            <a:ln w="12700" cap="rnd">
              <a:solidFill>
                <a:schemeClr val="accent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A79AAA6-14EE-47DC-A990-0F2A7457025E}"/>
                </a:ext>
              </a:extLst>
            </p:cNvPr>
            <p:cNvCxnSpPr/>
            <p:nvPr/>
          </p:nvCxnSpPr>
          <p:spPr>
            <a:xfrm>
              <a:off x="1047750" y="3697817"/>
              <a:ext cx="368300" cy="0"/>
            </a:xfrm>
            <a:prstGeom prst="line">
              <a:avLst/>
            </a:prstGeom>
            <a:ln w="12700" cap="rnd">
              <a:solidFill>
                <a:schemeClr val="accent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F960C6-3FB9-421A-9A27-58F61C7C52CE}"/>
                </a:ext>
              </a:extLst>
            </p:cNvPr>
            <p:cNvCxnSpPr/>
            <p:nvPr/>
          </p:nvCxnSpPr>
          <p:spPr>
            <a:xfrm>
              <a:off x="1047750" y="3817409"/>
              <a:ext cx="368300" cy="0"/>
            </a:xfrm>
            <a:prstGeom prst="line">
              <a:avLst/>
            </a:prstGeom>
            <a:ln w="12700" cap="rnd">
              <a:solidFill>
                <a:schemeClr val="accent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3F15A08-7B90-49DC-8429-369520175E61}"/>
                </a:ext>
              </a:extLst>
            </p:cNvPr>
            <p:cNvCxnSpPr/>
            <p:nvPr/>
          </p:nvCxnSpPr>
          <p:spPr>
            <a:xfrm>
              <a:off x="1047750" y="3937000"/>
              <a:ext cx="368300" cy="0"/>
            </a:xfrm>
            <a:prstGeom prst="line">
              <a:avLst/>
            </a:prstGeom>
            <a:ln w="12700" cap="rnd">
              <a:solidFill>
                <a:schemeClr val="accent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DeveloperTools_EC7A">
            <a:extLst>
              <a:ext uri="{FF2B5EF4-FFF2-40B4-BE49-F238E27FC236}">
                <a16:creationId xmlns:a16="http://schemas.microsoft.com/office/drawing/2014/main" id="{94D8DE91-6C0B-464A-A30B-2A0F943F33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88344" y="5372622"/>
            <a:ext cx="216410" cy="340984"/>
          </a:xfrm>
          <a:custGeom>
            <a:avLst/>
            <a:gdLst>
              <a:gd name="T0" fmla="*/ 765 w 2384"/>
              <a:gd name="T1" fmla="*/ 958 h 3756"/>
              <a:gd name="T2" fmla="*/ 765 w 2384"/>
              <a:gd name="T3" fmla="*/ 3500 h 3756"/>
              <a:gd name="T4" fmla="*/ 509 w 2384"/>
              <a:gd name="T5" fmla="*/ 3756 h 3756"/>
              <a:gd name="T6" fmla="*/ 509 w 2384"/>
              <a:gd name="T7" fmla="*/ 3756 h 3756"/>
              <a:gd name="T8" fmla="*/ 253 w 2384"/>
              <a:gd name="T9" fmla="*/ 3500 h 3756"/>
              <a:gd name="T10" fmla="*/ 253 w 2384"/>
              <a:gd name="T11" fmla="*/ 958 h 3756"/>
              <a:gd name="T12" fmla="*/ 0 w 2384"/>
              <a:gd name="T13" fmla="*/ 518 h 3756"/>
              <a:gd name="T14" fmla="*/ 509 w 2384"/>
              <a:gd name="T15" fmla="*/ 9 h 3756"/>
              <a:gd name="T16" fmla="*/ 1018 w 2384"/>
              <a:gd name="T17" fmla="*/ 518 h 3756"/>
              <a:gd name="T18" fmla="*/ 765 w 2384"/>
              <a:gd name="T19" fmla="*/ 958 h 3756"/>
              <a:gd name="T20" fmla="*/ 1503 w 2384"/>
              <a:gd name="T21" fmla="*/ 2012 h 3756"/>
              <a:gd name="T22" fmla="*/ 1503 w 2384"/>
              <a:gd name="T23" fmla="*/ 3500 h 3756"/>
              <a:gd name="T24" fmla="*/ 1759 w 2384"/>
              <a:gd name="T25" fmla="*/ 3756 h 3756"/>
              <a:gd name="T26" fmla="*/ 1759 w 2384"/>
              <a:gd name="T27" fmla="*/ 3756 h 3756"/>
              <a:gd name="T28" fmla="*/ 2015 w 2384"/>
              <a:gd name="T29" fmla="*/ 3500 h 3756"/>
              <a:gd name="T30" fmla="*/ 2015 w 2384"/>
              <a:gd name="T31" fmla="*/ 2012 h 3756"/>
              <a:gd name="T32" fmla="*/ 509 w 2384"/>
              <a:gd name="T33" fmla="*/ 0 h 3756"/>
              <a:gd name="T34" fmla="*/ 509 w 2384"/>
              <a:gd name="T35" fmla="*/ 509 h 3756"/>
              <a:gd name="T36" fmla="*/ 1134 w 2384"/>
              <a:gd name="T37" fmla="*/ 2012 h 3756"/>
              <a:gd name="T38" fmla="*/ 2384 w 2384"/>
              <a:gd name="T39" fmla="*/ 2012 h 3756"/>
              <a:gd name="T40" fmla="*/ 1759 w 2384"/>
              <a:gd name="T41" fmla="*/ 2012 h 3756"/>
              <a:gd name="T42" fmla="*/ 1759 w 2384"/>
              <a:gd name="T43" fmla="*/ 711 h 3756"/>
              <a:gd name="T44" fmla="*/ 2015 w 2384"/>
              <a:gd name="T45" fmla="*/ 9 h 3756"/>
              <a:gd name="T46" fmla="*/ 1503 w 2384"/>
              <a:gd name="T47" fmla="*/ 9 h 3756"/>
              <a:gd name="T48" fmla="*/ 1503 w 2384"/>
              <a:gd name="T49" fmla="*/ 510 h 3756"/>
              <a:gd name="T50" fmla="*/ 1759 w 2384"/>
              <a:gd name="T51" fmla="*/ 756 h 3756"/>
              <a:gd name="T52" fmla="*/ 2015 w 2384"/>
              <a:gd name="T53" fmla="*/ 510 h 3756"/>
              <a:gd name="T54" fmla="*/ 2015 w 2384"/>
              <a:gd name="T55" fmla="*/ 9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4" h="3756">
                <a:moveTo>
                  <a:pt x="765" y="958"/>
                </a:moveTo>
                <a:cubicBezTo>
                  <a:pt x="765" y="3500"/>
                  <a:pt x="765" y="3500"/>
                  <a:pt x="765" y="3500"/>
                </a:cubicBezTo>
                <a:cubicBezTo>
                  <a:pt x="765" y="3641"/>
                  <a:pt x="650" y="3756"/>
                  <a:pt x="509" y="3756"/>
                </a:cubicBezTo>
                <a:cubicBezTo>
                  <a:pt x="509" y="3756"/>
                  <a:pt x="509" y="3756"/>
                  <a:pt x="509" y="3756"/>
                </a:cubicBezTo>
                <a:cubicBezTo>
                  <a:pt x="368" y="3756"/>
                  <a:pt x="253" y="3641"/>
                  <a:pt x="253" y="3500"/>
                </a:cubicBezTo>
                <a:cubicBezTo>
                  <a:pt x="253" y="958"/>
                  <a:pt x="253" y="958"/>
                  <a:pt x="253" y="958"/>
                </a:cubicBezTo>
                <a:cubicBezTo>
                  <a:pt x="102" y="869"/>
                  <a:pt x="0" y="706"/>
                  <a:pt x="0" y="518"/>
                </a:cubicBezTo>
                <a:cubicBezTo>
                  <a:pt x="0" y="237"/>
                  <a:pt x="228" y="9"/>
                  <a:pt x="509" y="9"/>
                </a:cubicBezTo>
                <a:cubicBezTo>
                  <a:pt x="790" y="9"/>
                  <a:pt x="1018" y="237"/>
                  <a:pt x="1018" y="518"/>
                </a:cubicBezTo>
                <a:cubicBezTo>
                  <a:pt x="1018" y="706"/>
                  <a:pt x="916" y="869"/>
                  <a:pt x="765" y="958"/>
                </a:cubicBezTo>
                <a:close/>
                <a:moveTo>
                  <a:pt x="1503" y="2012"/>
                </a:moveTo>
                <a:cubicBezTo>
                  <a:pt x="1503" y="3500"/>
                  <a:pt x="1503" y="3500"/>
                  <a:pt x="1503" y="3500"/>
                </a:cubicBezTo>
                <a:cubicBezTo>
                  <a:pt x="1503" y="3641"/>
                  <a:pt x="1618" y="3756"/>
                  <a:pt x="1759" y="3756"/>
                </a:cubicBezTo>
                <a:cubicBezTo>
                  <a:pt x="1759" y="3756"/>
                  <a:pt x="1759" y="3756"/>
                  <a:pt x="1759" y="3756"/>
                </a:cubicBezTo>
                <a:cubicBezTo>
                  <a:pt x="1900" y="3756"/>
                  <a:pt x="2015" y="3641"/>
                  <a:pt x="2015" y="3500"/>
                </a:cubicBezTo>
                <a:cubicBezTo>
                  <a:pt x="2015" y="2012"/>
                  <a:pt x="2015" y="2012"/>
                  <a:pt x="2015" y="2012"/>
                </a:cubicBezTo>
                <a:moveTo>
                  <a:pt x="509" y="0"/>
                </a:moveTo>
                <a:cubicBezTo>
                  <a:pt x="509" y="509"/>
                  <a:pt x="509" y="509"/>
                  <a:pt x="509" y="509"/>
                </a:cubicBezTo>
                <a:moveTo>
                  <a:pt x="1134" y="2012"/>
                </a:moveTo>
                <a:cubicBezTo>
                  <a:pt x="2384" y="2012"/>
                  <a:pt x="2384" y="2012"/>
                  <a:pt x="2384" y="2012"/>
                </a:cubicBezTo>
                <a:moveTo>
                  <a:pt x="1759" y="2012"/>
                </a:moveTo>
                <a:cubicBezTo>
                  <a:pt x="1759" y="711"/>
                  <a:pt x="1759" y="711"/>
                  <a:pt x="1759" y="711"/>
                </a:cubicBezTo>
                <a:moveTo>
                  <a:pt x="2015" y="9"/>
                </a:moveTo>
                <a:cubicBezTo>
                  <a:pt x="1503" y="9"/>
                  <a:pt x="1503" y="9"/>
                  <a:pt x="1503" y="9"/>
                </a:cubicBezTo>
                <a:cubicBezTo>
                  <a:pt x="1503" y="510"/>
                  <a:pt x="1503" y="510"/>
                  <a:pt x="1503" y="510"/>
                </a:cubicBezTo>
                <a:cubicBezTo>
                  <a:pt x="1759" y="756"/>
                  <a:pt x="1759" y="756"/>
                  <a:pt x="1759" y="756"/>
                </a:cubicBezTo>
                <a:cubicBezTo>
                  <a:pt x="2015" y="510"/>
                  <a:pt x="2015" y="510"/>
                  <a:pt x="2015" y="510"/>
                </a:cubicBezTo>
                <a:lnTo>
                  <a:pt x="2015" y="9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A35E74C-31DB-403A-B265-72F02AA2A405}"/>
              </a:ext>
            </a:extLst>
          </p:cNvPr>
          <p:cNvGrpSpPr/>
          <p:nvPr/>
        </p:nvGrpSpPr>
        <p:grpSpPr>
          <a:xfrm>
            <a:off x="5713838" y="4446007"/>
            <a:ext cx="265398" cy="334526"/>
            <a:chOff x="9006725" y="765957"/>
            <a:chExt cx="222999" cy="28108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4A03259-7418-44B6-855C-6B5B2D23AC24}"/>
                </a:ext>
              </a:extLst>
            </p:cNvPr>
            <p:cNvGrpSpPr/>
            <p:nvPr/>
          </p:nvGrpSpPr>
          <p:grpSpPr>
            <a:xfrm>
              <a:off x="9006725" y="765957"/>
              <a:ext cx="222999" cy="281085"/>
              <a:chOff x="9049397" y="3538221"/>
              <a:chExt cx="843714" cy="1063479"/>
            </a:xfrm>
          </p:grpSpPr>
          <p:sp>
            <p:nvSpPr>
              <p:cNvPr id="117" name="Delay 472">
                <a:extLst>
                  <a:ext uri="{FF2B5EF4-FFF2-40B4-BE49-F238E27FC236}">
                    <a16:creationId xmlns:a16="http://schemas.microsoft.com/office/drawing/2014/main" id="{CCF9D947-5248-4E66-B4BB-230DB9D5F1B7}"/>
                  </a:ext>
                </a:extLst>
              </p:cNvPr>
              <p:cNvSpPr/>
              <p:nvPr/>
            </p:nvSpPr>
            <p:spPr bwMode="auto">
              <a:xfrm rot="16200000">
                <a:off x="9109305" y="3534347"/>
                <a:ext cx="720967" cy="728716"/>
              </a:xfrm>
              <a:custGeom>
                <a:avLst/>
                <a:gdLst>
                  <a:gd name="connsiteX0" fmla="*/ 0 w 646772"/>
                  <a:gd name="connsiteY0" fmla="*/ 0 h 687074"/>
                  <a:gd name="connsiteX1" fmla="*/ 323386 w 646772"/>
                  <a:gd name="connsiteY1" fmla="*/ 0 h 687074"/>
                  <a:gd name="connsiteX2" fmla="*/ 646772 w 646772"/>
                  <a:gd name="connsiteY2" fmla="*/ 343537 h 687074"/>
                  <a:gd name="connsiteX3" fmla="*/ 323386 w 646772"/>
                  <a:gd name="connsiteY3" fmla="*/ 687074 h 687074"/>
                  <a:gd name="connsiteX4" fmla="*/ 0 w 646772"/>
                  <a:gd name="connsiteY4" fmla="*/ 687074 h 687074"/>
                  <a:gd name="connsiteX5" fmla="*/ 0 w 646772"/>
                  <a:gd name="connsiteY5" fmla="*/ 0 h 687074"/>
                  <a:gd name="connsiteX0" fmla="*/ 70225 w 716997"/>
                  <a:gd name="connsiteY0" fmla="*/ 0 h 687074"/>
                  <a:gd name="connsiteX1" fmla="*/ 393611 w 716997"/>
                  <a:gd name="connsiteY1" fmla="*/ 0 h 687074"/>
                  <a:gd name="connsiteX2" fmla="*/ 716997 w 716997"/>
                  <a:gd name="connsiteY2" fmla="*/ 343537 h 687074"/>
                  <a:gd name="connsiteX3" fmla="*/ 393611 w 716997"/>
                  <a:gd name="connsiteY3" fmla="*/ 687074 h 687074"/>
                  <a:gd name="connsiteX4" fmla="*/ 70225 w 716997"/>
                  <a:gd name="connsiteY4" fmla="*/ 687074 h 687074"/>
                  <a:gd name="connsiteX5" fmla="*/ 70225 w 716997"/>
                  <a:gd name="connsiteY5" fmla="*/ 0 h 687074"/>
                  <a:gd name="connsiteX0" fmla="*/ 17775 w 664547"/>
                  <a:gd name="connsiteY0" fmla="*/ 0 h 734251"/>
                  <a:gd name="connsiteX1" fmla="*/ 341161 w 664547"/>
                  <a:gd name="connsiteY1" fmla="*/ 0 h 734251"/>
                  <a:gd name="connsiteX2" fmla="*/ 664547 w 664547"/>
                  <a:gd name="connsiteY2" fmla="*/ 343537 h 734251"/>
                  <a:gd name="connsiteX3" fmla="*/ 341161 w 664547"/>
                  <a:gd name="connsiteY3" fmla="*/ 687074 h 734251"/>
                  <a:gd name="connsiteX4" fmla="*/ 17775 w 664547"/>
                  <a:gd name="connsiteY4" fmla="*/ 687074 h 734251"/>
                  <a:gd name="connsiteX5" fmla="*/ 17775 w 664547"/>
                  <a:gd name="connsiteY5" fmla="*/ 0 h 734251"/>
                  <a:gd name="connsiteX0" fmla="*/ 20104 w 666876"/>
                  <a:gd name="connsiteY0" fmla="*/ 0 h 714495"/>
                  <a:gd name="connsiteX1" fmla="*/ 343490 w 666876"/>
                  <a:gd name="connsiteY1" fmla="*/ 0 h 714495"/>
                  <a:gd name="connsiteX2" fmla="*/ 666876 w 666876"/>
                  <a:gd name="connsiteY2" fmla="*/ 343537 h 714495"/>
                  <a:gd name="connsiteX3" fmla="*/ 343490 w 666876"/>
                  <a:gd name="connsiteY3" fmla="*/ 687074 h 714495"/>
                  <a:gd name="connsiteX4" fmla="*/ 20104 w 666876"/>
                  <a:gd name="connsiteY4" fmla="*/ 687074 h 714495"/>
                  <a:gd name="connsiteX5" fmla="*/ 20104 w 666876"/>
                  <a:gd name="connsiteY5" fmla="*/ 0 h 714495"/>
                  <a:gd name="connsiteX0" fmla="*/ 60422 w 707194"/>
                  <a:gd name="connsiteY0" fmla="*/ 0 h 712171"/>
                  <a:gd name="connsiteX1" fmla="*/ 383808 w 707194"/>
                  <a:gd name="connsiteY1" fmla="*/ 0 h 712171"/>
                  <a:gd name="connsiteX2" fmla="*/ 707194 w 707194"/>
                  <a:gd name="connsiteY2" fmla="*/ 343537 h 712171"/>
                  <a:gd name="connsiteX3" fmla="*/ 383808 w 707194"/>
                  <a:gd name="connsiteY3" fmla="*/ 687074 h 712171"/>
                  <a:gd name="connsiteX4" fmla="*/ 96 w 707194"/>
                  <a:gd name="connsiteY4" fmla="*/ 683902 h 712171"/>
                  <a:gd name="connsiteX5" fmla="*/ 60422 w 707194"/>
                  <a:gd name="connsiteY5" fmla="*/ 0 h 712171"/>
                  <a:gd name="connsiteX0" fmla="*/ 61489 w 708261"/>
                  <a:gd name="connsiteY0" fmla="*/ 0 h 710499"/>
                  <a:gd name="connsiteX1" fmla="*/ 384875 w 708261"/>
                  <a:gd name="connsiteY1" fmla="*/ 0 h 710499"/>
                  <a:gd name="connsiteX2" fmla="*/ 708261 w 708261"/>
                  <a:gd name="connsiteY2" fmla="*/ 343537 h 710499"/>
                  <a:gd name="connsiteX3" fmla="*/ 384875 w 708261"/>
                  <a:gd name="connsiteY3" fmla="*/ 687074 h 710499"/>
                  <a:gd name="connsiteX4" fmla="*/ 1163 w 708261"/>
                  <a:gd name="connsiteY4" fmla="*/ 683902 h 710499"/>
                  <a:gd name="connsiteX5" fmla="*/ 61489 w 708261"/>
                  <a:gd name="connsiteY5" fmla="*/ 0 h 710499"/>
                  <a:gd name="connsiteX0" fmla="*/ 61489 w 708261"/>
                  <a:gd name="connsiteY0" fmla="*/ 66113 h 776612"/>
                  <a:gd name="connsiteX1" fmla="*/ 384875 w 708261"/>
                  <a:gd name="connsiteY1" fmla="*/ 66113 h 776612"/>
                  <a:gd name="connsiteX2" fmla="*/ 708261 w 708261"/>
                  <a:gd name="connsiteY2" fmla="*/ 409650 h 776612"/>
                  <a:gd name="connsiteX3" fmla="*/ 384875 w 708261"/>
                  <a:gd name="connsiteY3" fmla="*/ 753187 h 776612"/>
                  <a:gd name="connsiteX4" fmla="*/ 1163 w 708261"/>
                  <a:gd name="connsiteY4" fmla="*/ 750015 h 776612"/>
                  <a:gd name="connsiteX5" fmla="*/ 61489 w 708261"/>
                  <a:gd name="connsiteY5" fmla="*/ 66113 h 776612"/>
                  <a:gd name="connsiteX0" fmla="*/ 61489 w 708261"/>
                  <a:gd name="connsiteY0" fmla="*/ 42981 h 753480"/>
                  <a:gd name="connsiteX1" fmla="*/ 384875 w 708261"/>
                  <a:gd name="connsiteY1" fmla="*/ 42981 h 753480"/>
                  <a:gd name="connsiteX2" fmla="*/ 708261 w 708261"/>
                  <a:gd name="connsiteY2" fmla="*/ 386518 h 753480"/>
                  <a:gd name="connsiteX3" fmla="*/ 384875 w 708261"/>
                  <a:gd name="connsiteY3" fmla="*/ 730055 h 753480"/>
                  <a:gd name="connsiteX4" fmla="*/ 1163 w 708261"/>
                  <a:gd name="connsiteY4" fmla="*/ 726883 h 753480"/>
                  <a:gd name="connsiteX5" fmla="*/ 61489 w 708261"/>
                  <a:gd name="connsiteY5" fmla="*/ 42981 h 753480"/>
                  <a:gd name="connsiteX0" fmla="*/ 61489 w 708261"/>
                  <a:gd name="connsiteY0" fmla="*/ 42981 h 753480"/>
                  <a:gd name="connsiteX1" fmla="*/ 384875 w 708261"/>
                  <a:gd name="connsiteY1" fmla="*/ 42981 h 753480"/>
                  <a:gd name="connsiteX2" fmla="*/ 708261 w 708261"/>
                  <a:gd name="connsiteY2" fmla="*/ 386518 h 753480"/>
                  <a:gd name="connsiteX3" fmla="*/ 384875 w 708261"/>
                  <a:gd name="connsiteY3" fmla="*/ 730055 h 753480"/>
                  <a:gd name="connsiteX4" fmla="*/ 1163 w 708261"/>
                  <a:gd name="connsiteY4" fmla="*/ 726883 h 753480"/>
                  <a:gd name="connsiteX5" fmla="*/ 61489 w 708261"/>
                  <a:gd name="connsiteY5" fmla="*/ 42981 h 753480"/>
                  <a:gd name="connsiteX0" fmla="*/ 61489 w 708261"/>
                  <a:gd name="connsiteY0" fmla="*/ 55271 h 765770"/>
                  <a:gd name="connsiteX1" fmla="*/ 384875 w 708261"/>
                  <a:gd name="connsiteY1" fmla="*/ 55271 h 765770"/>
                  <a:gd name="connsiteX2" fmla="*/ 708261 w 708261"/>
                  <a:gd name="connsiteY2" fmla="*/ 398808 h 765770"/>
                  <a:gd name="connsiteX3" fmla="*/ 384875 w 708261"/>
                  <a:gd name="connsiteY3" fmla="*/ 742345 h 765770"/>
                  <a:gd name="connsiteX4" fmla="*/ 1163 w 708261"/>
                  <a:gd name="connsiteY4" fmla="*/ 739173 h 765770"/>
                  <a:gd name="connsiteX5" fmla="*/ 61489 w 708261"/>
                  <a:gd name="connsiteY5" fmla="*/ 55271 h 765770"/>
                  <a:gd name="connsiteX0" fmla="*/ 61489 w 708261"/>
                  <a:gd name="connsiteY0" fmla="*/ 45159 h 755658"/>
                  <a:gd name="connsiteX1" fmla="*/ 384875 w 708261"/>
                  <a:gd name="connsiteY1" fmla="*/ 45159 h 755658"/>
                  <a:gd name="connsiteX2" fmla="*/ 708261 w 708261"/>
                  <a:gd name="connsiteY2" fmla="*/ 388696 h 755658"/>
                  <a:gd name="connsiteX3" fmla="*/ 384875 w 708261"/>
                  <a:gd name="connsiteY3" fmla="*/ 732233 h 755658"/>
                  <a:gd name="connsiteX4" fmla="*/ 1163 w 708261"/>
                  <a:gd name="connsiteY4" fmla="*/ 729061 h 755658"/>
                  <a:gd name="connsiteX5" fmla="*/ 61489 w 708261"/>
                  <a:gd name="connsiteY5" fmla="*/ 45159 h 755658"/>
                  <a:gd name="connsiteX0" fmla="*/ 78421 w 722018"/>
                  <a:gd name="connsiteY0" fmla="*/ 86993 h 754419"/>
                  <a:gd name="connsiteX1" fmla="*/ 398632 w 722018"/>
                  <a:gd name="connsiteY1" fmla="*/ 23490 h 754419"/>
                  <a:gd name="connsiteX2" fmla="*/ 722018 w 722018"/>
                  <a:gd name="connsiteY2" fmla="*/ 367027 h 754419"/>
                  <a:gd name="connsiteX3" fmla="*/ 398632 w 722018"/>
                  <a:gd name="connsiteY3" fmla="*/ 710564 h 754419"/>
                  <a:gd name="connsiteX4" fmla="*/ 14920 w 722018"/>
                  <a:gd name="connsiteY4" fmla="*/ 707392 h 754419"/>
                  <a:gd name="connsiteX5" fmla="*/ 78421 w 722018"/>
                  <a:gd name="connsiteY5" fmla="*/ 86993 h 754419"/>
                  <a:gd name="connsiteX0" fmla="*/ 78421 w 722018"/>
                  <a:gd name="connsiteY0" fmla="*/ 67923 h 735349"/>
                  <a:gd name="connsiteX1" fmla="*/ 398632 w 722018"/>
                  <a:gd name="connsiteY1" fmla="*/ 4420 h 735349"/>
                  <a:gd name="connsiteX2" fmla="*/ 722018 w 722018"/>
                  <a:gd name="connsiteY2" fmla="*/ 347957 h 735349"/>
                  <a:gd name="connsiteX3" fmla="*/ 398632 w 722018"/>
                  <a:gd name="connsiteY3" fmla="*/ 691494 h 735349"/>
                  <a:gd name="connsiteX4" fmla="*/ 14920 w 722018"/>
                  <a:gd name="connsiteY4" fmla="*/ 688322 h 735349"/>
                  <a:gd name="connsiteX5" fmla="*/ 78421 w 722018"/>
                  <a:gd name="connsiteY5" fmla="*/ 67923 h 735349"/>
                  <a:gd name="connsiteX0" fmla="*/ 78125 w 721722"/>
                  <a:gd name="connsiteY0" fmla="*/ 67921 h 735347"/>
                  <a:gd name="connsiteX1" fmla="*/ 398336 w 721722"/>
                  <a:gd name="connsiteY1" fmla="*/ 4418 h 735347"/>
                  <a:gd name="connsiteX2" fmla="*/ 721722 w 721722"/>
                  <a:gd name="connsiteY2" fmla="*/ 347955 h 735347"/>
                  <a:gd name="connsiteX3" fmla="*/ 398336 w 721722"/>
                  <a:gd name="connsiteY3" fmla="*/ 691492 h 735347"/>
                  <a:gd name="connsiteX4" fmla="*/ 14624 w 721722"/>
                  <a:gd name="connsiteY4" fmla="*/ 688320 h 735347"/>
                  <a:gd name="connsiteX5" fmla="*/ 78125 w 721722"/>
                  <a:gd name="connsiteY5" fmla="*/ 67921 h 735347"/>
                  <a:gd name="connsiteX0" fmla="*/ 52617 w 727964"/>
                  <a:gd name="connsiteY0" fmla="*/ 28409 h 774265"/>
                  <a:gd name="connsiteX1" fmla="*/ 404578 w 727964"/>
                  <a:gd name="connsiteY1" fmla="*/ 37929 h 774265"/>
                  <a:gd name="connsiteX2" fmla="*/ 727964 w 727964"/>
                  <a:gd name="connsiteY2" fmla="*/ 381466 h 774265"/>
                  <a:gd name="connsiteX3" fmla="*/ 404578 w 727964"/>
                  <a:gd name="connsiteY3" fmla="*/ 725003 h 774265"/>
                  <a:gd name="connsiteX4" fmla="*/ 20866 w 727964"/>
                  <a:gd name="connsiteY4" fmla="*/ 721831 h 774265"/>
                  <a:gd name="connsiteX5" fmla="*/ 52617 w 727964"/>
                  <a:gd name="connsiteY5" fmla="*/ 28409 h 774265"/>
                  <a:gd name="connsiteX0" fmla="*/ 48043 w 723390"/>
                  <a:gd name="connsiteY0" fmla="*/ 28175 h 774031"/>
                  <a:gd name="connsiteX1" fmla="*/ 400004 w 723390"/>
                  <a:gd name="connsiteY1" fmla="*/ 37695 h 774031"/>
                  <a:gd name="connsiteX2" fmla="*/ 723390 w 723390"/>
                  <a:gd name="connsiteY2" fmla="*/ 381232 h 774031"/>
                  <a:gd name="connsiteX3" fmla="*/ 400004 w 723390"/>
                  <a:gd name="connsiteY3" fmla="*/ 724769 h 774031"/>
                  <a:gd name="connsiteX4" fmla="*/ 16292 w 723390"/>
                  <a:gd name="connsiteY4" fmla="*/ 721597 h 774031"/>
                  <a:gd name="connsiteX5" fmla="*/ 48043 w 723390"/>
                  <a:gd name="connsiteY5" fmla="*/ 28175 h 774031"/>
                  <a:gd name="connsiteX0" fmla="*/ 57181 w 732528"/>
                  <a:gd name="connsiteY0" fmla="*/ 28175 h 774031"/>
                  <a:gd name="connsiteX1" fmla="*/ 409142 w 732528"/>
                  <a:gd name="connsiteY1" fmla="*/ 37695 h 774031"/>
                  <a:gd name="connsiteX2" fmla="*/ 732528 w 732528"/>
                  <a:gd name="connsiteY2" fmla="*/ 381232 h 774031"/>
                  <a:gd name="connsiteX3" fmla="*/ 409142 w 732528"/>
                  <a:gd name="connsiteY3" fmla="*/ 724769 h 774031"/>
                  <a:gd name="connsiteX4" fmla="*/ 25430 w 732528"/>
                  <a:gd name="connsiteY4" fmla="*/ 721597 h 774031"/>
                  <a:gd name="connsiteX5" fmla="*/ 38475 w 732528"/>
                  <a:gd name="connsiteY5" fmla="*/ 368653 h 774031"/>
                  <a:gd name="connsiteX6" fmla="*/ 57181 w 732528"/>
                  <a:gd name="connsiteY6" fmla="*/ 28175 h 774031"/>
                  <a:gd name="connsiteX0" fmla="*/ 45620 w 720967"/>
                  <a:gd name="connsiteY0" fmla="*/ 26069 h 745543"/>
                  <a:gd name="connsiteX1" fmla="*/ 397581 w 720967"/>
                  <a:gd name="connsiteY1" fmla="*/ 35589 h 745543"/>
                  <a:gd name="connsiteX2" fmla="*/ 720967 w 720967"/>
                  <a:gd name="connsiteY2" fmla="*/ 379126 h 745543"/>
                  <a:gd name="connsiteX3" fmla="*/ 397581 w 720967"/>
                  <a:gd name="connsiteY3" fmla="*/ 722663 h 745543"/>
                  <a:gd name="connsiteX4" fmla="*/ 13869 w 720967"/>
                  <a:gd name="connsiteY4" fmla="*/ 719491 h 745543"/>
                  <a:gd name="connsiteX5" fmla="*/ 80889 w 720967"/>
                  <a:gd name="connsiteY5" fmla="*/ 382425 h 745543"/>
                  <a:gd name="connsiteX6" fmla="*/ 45620 w 720967"/>
                  <a:gd name="connsiteY6" fmla="*/ 26069 h 745543"/>
                  <a:gd name="connsiteX0" fmla="*/ 32920 w 720967"/>
                  <a:gd name="connsiteY0" fmla="*/ 34642 h 728716"/>
                  <a:gd name="connsiteX1" fmla="*/ 397581 w 720967"/>
                  <a:gd name="connsiteY1" fmla="*/ 18762 h 728716"/>
                  <a:gd name="connsiteX2" fmla="*/ 720967 w 720967"/>
                  <a:gd name="connsiteY2" fmla="*/ 362299 h 728716"/>
                  <a:gd name="connsiteX3" fmla="*/ 397581 w 720967"/>
                  <a:gd name="connsiteY3" fmla="*/ 705836 h 728716"/>
                  <a:gd name="connsiteX4" fmla="*/ 13869 w 720967"/>
                  <a:gd name="connsiteY4" fmla="*/ 702664 h 728716"/>
                  <a:gd name="connsiteX5" fmla="*/ 80889 w 720967"/>
                  <a:gd name="connsiteY5" fmla="*/ 365598 h 728716"/>
                  <a:gd name="connsiteX6" fmla="*/ 32920 w 720967"/>
                  <a:gd name="connsiteY6" fmla="*/ 34642 h 72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0967" h="728716">
                    <a:moveTo>
                      <a:pt x="32920" y="34642"/>
                    </a:moveTo>
                    <a:cubicBezTo>
                      <a:pt x="85702" y="-23164"/>
                      <a:pt x="223111" y="5959"/>
                      <a:pt x="397581" y="18762"/>
                    </a:cubicBezTo>
                    <a:cubicBezTo>
                      <a:pt x="576182" y="18762"/>
                      <a:pt x="720967" y="172569"/>
                      <a:pt x="720967" y="362299"/>
                    </a:cubicBezTo>
                    <a:cubicBezTo>
                      <a:pt x="720967" y="552029"/>
                      <a:pt x="576182" y="705836"/>
                      <a:pt x="397581" y="705836"/>
                    </a:cubicBezTo>
                    <a:cubicBezTo>
                      <a:pt x="289786" y="705836"/>
                      <a:pt x="66651" y="759370"/>
                      <a:pt x="13869" y="702664"/>
                    </a:cubicBezTo>
                    <a:cubicBezTo>
                      <a:pt x="-38913" y="645958"/>
                      <a:pt x="75597" y="481168"/>
                      <a:pt x="80889" y="365598"/>
                    </a:cubicBezTo>
                    <a:cubicBezTo>
                      <a:pt x="86181" y="250028"/>
                      <a:pt x="-19862" y="92448"/>
                      <a:pt x="32920" y="3464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2CE6A796-3964-4630-B86E-801E261F9CB1}"/>
                  </a:ext>
                </a:extLst>
              </p:cNvPr>
              <p:cNvGrpSpPr/>
              <p:nvPr/>
            </p:nvGrpSpPr>
            <p:grpSpPr>
              <a:xfrm>
                <a:off x="9049397" y="3679697"/>
                <a:ext cx="843714" cy="922003"/>
                <a:chOff x="7480331" y="4348086"/>
                <a:chExt cx="144649" cy="158071"/>
              </a:xfrm>
              <a:solidFill>
                <a:schemeClr val="bg1"/>
              </a:solidFill>
            </p:grpSpPr>
            <p:sp>
              <p:nvSpPr>
                <p:cNvPr id="119" name="Oval 9">
                  <a:extLst>
                    <a:ext uri="{FF2B5EF4-FFF2-40B4-BE49-F238E27FC236}">
                      <a16:creationId xmlns:a16="http://schemas.microsoft.com/office/drawing/2014/main" id="{8939D726-E18B-4FC9-AED3-399FDF6F77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2207" y="4348086"/>
                  <a:ext cx="99631" cy="86326"/>
                </a:xfrm>
                <a:custGeom>
                  <a:avLst/>
                  <a:gdLst>
                    <a:gd name="connsiteX0" fmla="*/ 0 w 580478"/>
                    <a:gd name="connsiteY0" fmla="*/ 290240 h 580479"/>
                    <a:gd name="connsiteX1" fmla="*/ 290239 w 580478"/>
                    <a:gd name="connsiteY1" fmla="*/ 0 h 580479"/>
                    <a:gd name="connsiteX2" fmla="*/ 580478 w 580478"/>
                    <a:gd name="connsiteY2" fmla="*/ 290240 h 580479"/>
                    <a:gd name="connsiteX3" fmla="*/ 290239 w 580478"/>
                    <a:gd name="connsiteY3" fmla="*/ 580480 h 580479"/>
                    <a:gd name="connsiteX4" fmla="*/ 0 w 580478"/>
                    <a:gd name="connsiteY4" fmla="*/ 290240 h 580479"/>
                    <a:gd name="connsiteX0" fmla="*/ 586 w 581064"/>
                    <a:gd name="connsiteY0" fmla="*/ 319507 h 609747"/>
                    <a:gd name="connsiteX1" fmla="*/ 217767 w 581064"/>
                    <a:gd name="connsiteY1" fmla="*/ 42812 h 609747"/>
                    <a:gd name="connsiteX2" fmla="*/ 290825 w 581064"/>
                    <a:gd name="connsiteY2" fmla="*/ 29267 h 609747"/>
                    <a:gd name="connsiteX3" fmla="*/ 581064 w 581064"/>
                    <a:gd name="connsiteY3" fmla="*/ 319507 h 609747"/>
                    <a:gd name="connsiteX4" fmla="*/ 290825 w 581064"/>
                    <a:gd name="connsiteY4" fmla="*/ 609747 h 609747"/>
                    <a:gd name="connsiteX5" fmla="*/ 586 w 581064"/>
                    <a:gd name="connsiteY5" fmla="*/ 319507 h 609747"/>
                    <a:gd name="connsiteX0" fmla="*/ 837 w 581315"/>
                    <a:gd name="connsiteY0" fmla="*/ 300909 h 591149"/>
                    <a:gd name="connsiteX1" fmla="*/ 205772 w 581315"/>
                    <a:gd name="connsiteY1" fmla="*/ 85446 h 591149"/>
                    <a:gd name="connsiteX2" fmla="*/ 291076 w 581315"/>
                    <a:gd name="connsiteY2" fmla="*/ 10669 h 591149"/>
                    <a:gd name="connsiteX3" fmla="*/ 581315 w 581315"/>
                    <a:gd name="connsiteY3" fmla="*/ 300909 h 591149"/>
                    <a:gd name="connsiteX4" fmla="*/ 291076 w 581315"/>
                    <a:gd name="connsiteY4" fmla="*/ 591149 h 591149"/>
                    <a:gd name="connsiteX5" fmla="*/ 837 w 581315"/>
                    <a:gd name="connsiteY5" fmla="*/ 300909 h 591149"/>
                    <a:gd name="connsiteX0" fmla="*/ 837 w 581315"/>
                    <a:gd name="connsiteY0" fmla="*/ 246033 h 536273"/>
                    <a:gd name="connsiteX1" fmla="*/ 205772 w 581315"/>
                    <a:gd name="connsiteY1" fmla="*/ 30570 h 536273"/>
                    <a:gd name="connsiteX2" fmla="*/ 307405 w 581315"/>
                    <a:gd name="connsiteY2" fmla="*/ 33354 h 536273"/>
                    <a:gd name="connsiteX3" fmla="*/ 581315 w 581315"/>
                    <a:gd name="connsiteY3" fmla="*/ 246033 h 536273"/>
                    <a:gd name="connsiteX4" fmla="*/ 291076 w 581315"/>
                    <a:gd name="connsiteY4" fmla="*/ 536273 h 536273"/>
                    <a:gd name="connsiteX5" fmla="*/ 837 w 581315"/>
                    <a:gd name="connsiteY5" fmla="*/ 246033 h 536273"/>
                    <a:gd name="connsiteX0" fmla="*/ 664 w 581142"/>
                    <a:gd name="connsiteY0" fmla="*/ 229376 h 519616"/>
                    <a:gd name="connsiteX1" fmla="*/ 213764 w 581142"/>
                    <a:gd name="connsiteY1" fmla="*/ 46570 h 519616"/>
                    <a:gd name="connsiteX2" fmla="*/ 307232 w 581142"/>
                    <a:gd name="connsiteY2" fmla="*/ 16697 h 519616"/>
                    <a:gd name="connsiteX3" fmla="*/ 581142 w 581142"/>
                    <a:gd name="connsiteY3" fmla="*/ 229376 h 519616"/>
                    <a:gd name="connsiteX4" fmla="*/ 290903 w 581142"/>
                    <a:gd name="connsiteY4" fmla="*/ 519616 h 519616"/>
                    <a:gd name="connsiteX5" fmla="*/ 664 w 581142"/>
                    <a:gd name="connsiteY5" fmla="*/ 229376 h 519616"/>
                    <a:gd name="connsiteX0" fmla="*/ 664 w 581142"/>
                    <a:gd name="connsiteY0" fmla="*/ 213294 h 503534"/>
                    <a:gd name="connsiteX1" fmla="*/ 213764 w 581142"/>
                    <a:gd name="connsiteY1" fmla="*/ 30488 h 503534"/>
                    <a:gd name="connsiteX2" fmla="*/ 311314 w 581142"/>
                    <a:gd name="connsiteY2" fmla="*/ 29190 h 503534"/>
                    <a:gd name="connsiteX3" fmla="*/ 581142 w 581142"/>
                    <a:gd name="connsiteY3" fmla="*/ 213294 h 503534"/>
                    <a:gd name="connsiteX4" fmla="*/ 290903 w 581142"/>
                    <a:gd name="connsiteY4" fmla="*/ 503534 h 503534"/>
                    <a:gd name="connsiteX5" fmla="*/ 664 w 581142"/>
                    <a:gd name="connsiteY5" fmla="*/ 213294 h 503534"/>
                    <a:gd name="connsiteX0" fmla="*/ 664 w 581142"/>
                    <a:gd name="connsiteY0" fmla="*/ 213294 h 503636"/>
                    <a:gd name="connsiteX1" fmla="*/ 213764 w 581142"/>
                    <a:gd name="connsiteY1" fmla="*/ 30488 h 503636"/>
                    <a:gd name="connsiteX2" fmla="*/ 311314 w 581142"/>
                    <a:gd name="connsiteY2" fmla="*/ 29190 h 503636"/>
                    <a:gd name="connsiteX3" fmla="*/ 581142 w 581142"/>
                    <a:gd name="connsiteY3" fmla="*/ 213294 h 503636"/>
                    <a:gd name="connsiteX4" fmla="*/ 290903 w 581142"/>
                    <a:gd name="connsiteY4" fmla="*/ 503534 h 503636"/>
                    <a:gd name="connsiteX5" fmla="*/ 664 w 581142"/>
                    <a:gd name="connsiteY5" fmla="*/ 213294 h 503636"/>
                    <a:gd name="connsiteX0" fmla="*/ 664 w 581142"/>
                    <a:gd name="connsiteY0" fmla="*/ 213294 h 503534"/>
                    <a:gd name="connsiteX1" fmla="*/ 213764 w 581142"/>
                    <a:gd name="connsiteY1" fmla="*/ 30488 h 503534"/>
                    <a:gd name="connsiteX2" fmla="*/ 311314 w 581142"/>
                    <a:gd name="connsiteY2" fmla="*/ 29190 h 503534"/>
                    <a:gd name="connsiteX3" fmla="*/ 581142 w 581142"/>
                    <a:gd name="connsiteY3" fmla="*/ 213294 h 503534"/>
                    <a:gd name="connsiteX4" fmla="*/ 290903 w 581142"/>
                    <a:gd name="connsiteY4" fmla="*/ 503534 h 503534"/>
                    <a:gd name="connsiteX5" fmla="*/ 664 w 581142"/>
                    <a:gd name="connsiteY5" fmla="*/ 213294 h 503534"/>
                    <a:gd name="connsiteX0" fmla="*/ 658 w 581136"/>
                    <a:gd name="connsiteY0" fmla="*/ 213294 h 503534"/>
                    <a:gd name="connsiteX1" fmla="*/ 213758 w 581136"/>
                    <a:gd name="connsiteY1" fmla="*/ 30488 h 503534"/>
                    <a:gd name="connsiteX2" fmla="*/ 311308 w 581136"/>
                    <a:gd name="connsiteY2" fmla="*/ 29190 h 503534"/>
                    <a:gd name="connsiteX3" fmla="*/ 581136 w 581136"/>
                    <a:gd name="connsiteY3" fmla="*/ 213294 h 503534"/>
                    <a:gd name="connsiteX4" fmla="*/ 290897 w 581136"/>
                    <a:gd name="connsiteY4" fmla="*/ 503534 h 503534"/>
                    <a:gd name="connsiteX5" fmla="*/ 658 w 581136"/>
                    <a:gd name="connsiteY5" fmla="*/ 213294 h 503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1136" h="503534">
                      <a:moveTo>
                        <a:pt x="658" y="213294"/>
                      </a:moveTo>
                      <a:cubicBezTo>
                        <a:pt x="9429" y="112825"/>
                        <a:pt x="165385" y="78861"/>
                        <a:pt x="213758" y="30488"/>
                      </a:cubicBezTo>
                      <a:cubicBezTo>
                        <a:pt x="262131" y="-17885"/>
                        <a:pt x="250078" y="-1278"/>
                        <a:pt x="311308" y="29190"/>
                      </a:cubicBezTo>
                      <a:cubicBezTo>
                        <a:pt x="372538" y="59658"/>
                        <a:pt x="581136" y="52999"/>
                        <a:pt x="581136" y="213294"/>
                      </a:cubicBezTo>
                      <a:cubicBezTo>
                        <a:pt x="581136" y="373589"/>
                        <a:pt x="511752" y="503534"/>
                        <a:pt x="290897" y="503534"/>
                      </a:cubicBezTo>
                      <a:cubicBezTo>
                        <a:pt x="70042" y="503534"/>
                        <a:pt x="-8113" y="313763"/>
                        <a:pt x="658" y="213294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10">
                  <a:extLst>
                    <a:ext uri="{FF2B5EF4-FFF2-40B4-BE49-F238E27FC236}">
                      <a16:creationId xmlns:a16="http://schemas.microsoft.com/office/drawing/2014/main" id="{05205D45-9E84-4435-969A-5878002A95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331" y="4434411"/>
                  <a:ext cx="144649" cy="71746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grp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4" name="Rounded Rectangle 442">
              <a:extLst>
                <a:ext uri="{FF2B5EF4-FFF2-40B4-BE49-F238E27FC236}">
                  <a16:creationId xmlns:a16="http://schemas.microsoft.com/office/drawing/2014/main" id="{51952DDC-54C7-4A6C-BA2E-7800EE9CD2DE}"/>
                </a:ext>
              </a:extLst>
            </p:cNvPr>
            <p:cNvSpPr/>
            <p:nvPr/>
          </p:nvSpPr>
          <p:spPr bwMode="auto">
            <a:xfrm>
              <a:off x="9067095" y="846868"/>
              <a:ext cx="43020" cy="30046"/>
            </a:xfrm>
            <a:prstGeom prst="roundRect">
              <a:avLst/>
            </a:prstGeom>
            <a:solidFill>
              <a:schemeClr val="accent1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ounded Rectangle 443">
              <a:extLst>
                <a:ext uri="{FF2B5EF4-FFF2-40B4-BE49-F238E27FC236}">
                  <a16:creationId xmlns:a16="http://schemas.microsoft.com/office/drawing/2014/main" id="{FAA24222-4D8F-471E-9086-304141A5B8A5}"/>
                </a:ext>
              </a:extLst>
            </p:cNvPr>
            <p:cNvSpPr/>
            <p:nvPr/>
          </p:nvSpPr>
          <p:spPr bwMode="auto">
            <a:xfrm>
              <a:off x="9124249" y="846868"/>
              <a:ext cx="43020" cy="30046"/>
            </a:xfrm>
            <a:prstGeom prst="roundRect">
              <a:avLst/>
            </a:prstGeom>
            <a:solidFill>
              <a:schemeClr val="accent1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Freeform 444">
              <a:extLst>
                <a:ext uri="{FF2B5EF4-FFF2-40B4-BE49-F238E27FC236}">
                  <a16:creationId xmlns:a16="http://schemas.microsoft.com/office/drawing/2014/main" id="{4B597123-C51E-4D00-B56B-ECEFAB8F2889}"/>
                </a:ext>
              </a:extLst>
            </p:cNvPr>
            <p:cNvSpPr/>
            <p:nvPr/>
          </p:nvSpPr>
          <p:spPr bwMode="auto">
            <a:xfrm>
              <a:off x="9053802" y="843363"/>
              <a:ext cx="127872" cy="4341"/>
            </a:xfrm>
            <a:custGeom>
              <a:avLst/>
              <a:gdLst>
                <a:gd name="connsiteX0" fmla="*/ 0 w 701675"/>
                <a:gd name="connsiteY0" fmla="*/ 3175 h 69850"/>
                <a:gd name="connsiteX1" fmla="*/ 66675 w 701675"/>
                <a:gd name="connsiteY1" fmla="*/ 69850 h 69850"/>
                <a:gd name="connsiteX2" fmla="*/ 631825 w 701675"/>
                <a:gd name="connsiteY2" fmla="*/ 69850 h 69850"/>
                <a:gd name="connsiteX3" fmla="*/ 701675 w 701675"/>
                <a:gd name="connsiteY3" fmla="*/ 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675" h="69850">
                  <a:moveTo>
                    <a:pt x="0" y="3175"/>
                  </a:moveTo>
                  <a:lnTo>
                    <a:pt x="66675" y="69850"/>
                  </a:lnTo>
                  <a:lnTo>
                    <a:pt x="631825" y="69850"/>
                  </a:lnTo>
                  <a:lnTo>
                    <a:pt x="701675" y="0"/>
                  </a:lnTo>
                </a:path>
              </a:pathLst>
            </a:custGeom>
            <a:noFill/>
            <a:ln w="12700" cap="rnd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Smiley Face 4">
            <a:extLst>
              <a:ext uri="{FF2B5EF4-FFF2-40B4-BE49-F238E27FC236}">
                <a16:creationId xmlns:a16="http://schemas.microsoft.com/office/drawing/2014/main" id="{FA7903ED-FF53-44B1-9BE1-570B42737B81}"/>
              </a:ext>
            </a:extLst>
          </p:cNvPr>
          <p:cNvSpPr/>
          <p:nvPr/>
        </p:nvSpPr>
        <p:spPr bwMode="auto">
          <a:xfrm>
            <a:off x="8071524" y="2495257"/>
            <a:ext cx="293790" cy="293790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9395 w 914400"/>
              <a:gd name="connsiteY0" fmla="*/ 656588 h 914400"/>
              <a:gd name="connsiteX1" fmla="*/ 704427 w 914400"/>
              <a:gd name="connsiteY1" fmla="*/ 65658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9395 w 914400"/>
              <a:gd name="connsiteY0" fmla="*/ 656588 h 914400"/>
              <a:gd name="connsiteX1" fmla="*/ 704427 w 914400"/>
              <a:gd name="connsiteY1" fmla="*/ 65658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9395 w 914400"/>
              <a:gd name="connsiteY0" fmla="*/ 656588 h 914400"/>
              <a:gd name="connsiteX1" fmla="*/ 704427 w 914400"/>
              <a:gd name="connsiteY1" fmla="*/ 65658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1838 w 914400"/>
              <a:gd name="connsiteY0" fmla="*/ 583538 h 914400"/>
              <a:gd name="connsiteX1" fmla="*/ 704427 w 914400"/>
              <a:gd name="connsiteY1" fmla="*/ 65658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1838 w 914400"/>
              <a:gd name="connsiteY0" fmla="*/ 583538 h 914400"/>
              <a:gd name="connsiteX1" fmla="*/ 722059 w 914400"/>
              <a:gd name="connsiteY1" fmla="*/ 58605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1838 w 914400"/>
              <a:gd name="connsiteY0" fmla="*/ 583538 h 914400"/>
              <a:gd name="connsiteX1" fmla="*/ 722059 w 914400"/>
              <a:gd name="connsiteY1" fmla="*/ 58605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263102 w 914400"/>
              <a:gd name="connsiteY0" fmla="*/ 320463 h 914400"/>
              <a:gd name="connsiteX1" fmla="*/ 310727 w 914400"/>
              <a:gd name="connsiteY1" fmla="*/ 272838 h 914400"/>
              <a:gd name="connsiteX2" fmla="*/ 358352 w 914400"/>
              <a:gd name="connsiteY2" fmla="*/ 320463 h 914400"/>
              <a:gd name="connsiteX3" fmla="*/ 310727 w 914400"/>
              <a:gd name="connsiteY3" fmla="*/ 368088 h 914400"/>
              <a:gd name="connsiteX4" fmla="*/ 263102 w 914400"/>
              <a:gd name="connsiteY4" fmla="*/ 320463 h 914400"/>
              <a:gd name="connsiteX5" fmla="*/ 556048 w 914400"/>
              <a:gd name="connsiteY5" fmla="*/ 320463 h 914400"/>
              <a:gd name="connsiteX6" fmla="*/ 603673 w 914400"/>
              <a:gd name="connsiteY6" fmla="*/ 272838 h 914400"/>
              <a:gd name="connsiteX7" fmla="*/ 651298 w 914400"/>
              <a:gd name="connsiteY7" fmla="*/ 320463 h 914400"/>
              <a:gd name="connsiteX8" fmla="*/ 603673 w 914400"/>
              <a:gd name="connsiteY8" fmla="*/ 368088 h 914400"/>
              <a:gd name="connsiteX9" fmla="*/ 556048 w 914400"/>
              <a:gd name="connsiteY9" fmla="*/ 320463 h 914400"/>
              <a:gd name="connsiteX0" fmla="*/ 201838 w 914400"/>
              <a:gd name="connsiteY0" fmla="*/ 583538 h 914400"/>
              <a:gd name="connsiteX1" fmla="*/ 722059 w 914400"/>
              <a:gd name="connsiteY1" fmla="*/ 586058 h 914400"/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914400" stroke="0" extrusionOk="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lose/>
              </a:path>
              <a:path w="914400" h="914400" fill="darkenLess" extrusionOk="0">
                <a:moveTo>
                  <a:pt x="263102" y="320463"/>
                </a:moveTo>
                <a:cubicBezTo>
                  <a:pt x="263102" y="294160"/>
                  <a:pt x="284424" y="272838"/>
                  <a:pt x="310727" y="272838"/>
                </a:cubicBezTo>
                <a:cubicBezTo>
                  <a:pt x="337030" y="272838"/>
                  <a:pt x="358352" y="294160"/>
                  <a:pt x="358352" y="320463"/>
                </a:cubicBezTo>
                <a:cubicBezTo>
                  <a:pt x="358352" y="346766"/>
                  <a:pt x="337030" y="368088"/>
                  <a:pt x="310727" y="368088"/>
                </a:cubicBezTo>
                <a:cubicBezTo>
                  <a:pt x="284424" y="368088"/>
                  <a:pt x="263102" y="346766"/>
                  <a:pt x="263102" y="320463"/>
                </a:cubicBezTo>
                <a:moveTo>
                  <a:pt x="556048" y="320463"/>
                </a:moveTo>
                <a:cubicBezTo>
                  <a:pt x="556048" y="294160"/>
                  <a:pt x="577370" y="272838"/>
                  <a:pt x="603673" y="272838"/>
                </a:cubicBezTo>
                <a:cubicBezTo>
                  <a:pt x="629976" y="272838"/>
                  <a:pt x="651298" y="294160"/>
                  <a:pt x="651298" y="320463"/>
                </a:cubicBezTo>
                <a:cubicBezTo>
                  <a:pt x="651298" y="346766"/>
                  <a:pt x="629976" y="368088"/>
                  <a:pt x="603673" y="368088"/>
                </a:cubicBezTo>
                <a:cubicBezTo>
                  <a:pt x="577370" y="368088"/>
                  <a:pt x="556048" y="346766"/>
                  <a:pt x="556048" y="320463"/>
                </a:cubicBezTo>
              </a:path>
              <a:path w="914400" h="914400" fill="none" extrusionOk="0">
                <a:moveTo>
                  <a:pt x="201838" y="583538"/>
                </a:moveTo>
                <a:cubicBezTo>
                  <a:pt x="252912" y="750761"/>
                  <a:pt x="677129" y="760028"/>
                  <a:pt x="722059" y="586058"/>
                </a:cubicBezTo>
              </a:path>
              <a:path w="914400" h="914400" fill="none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cubicBezTo>
                  <a:pt x="709705" y="0"/>
                  <a:pt x="914400" y="204695"/>
                  <a:pt x="914400" y="457200"/>
                </a:cubicBezTo>
                <a:cubicBezTo>
                  <a:pt x="914400" y="709705"/>
                  <a:pt x="709705" y="914400"/>
                  <a:pt x="457200" y="914400"/>
                </a:cubicBezTo>
                <a:cubicBezTo>
                  <a:pt x="204695" y="914400"/>
                  <a:pt x="0" y="709705"/>
                  <a:pt x="0" y="457200"/>
                </a:cubicBezTo>
                <a:close/>
              </a:path>
            </a:pathLst>
          </a:custGeom>
          <a:noFill/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18815C42-C69E-4AFB-810C-6B9DECA49B9B}"/>
              </a:ext>
            </a:extLst>
          </p:cNvPr>
          <p:cNvSpPr txBox="1"/>
          <p:nvPr/>
        </p:nvSpPr>
        <p:spPr>
          <a:xfrm>
            <a:off x="2559846" y="2832944"/>
            <a:ext cx="1673407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Key Phrase extraction 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EF22189-6736-4E00-90AE-0FC174906C01}"/>
              </a:ext>
            </a:extLst>
          </p:cNvPr>
          <p:cNvSpPr txBox="1"/>
          <p:nvPr/>
        </p:nvSpPr>
        <p:spPr>
          <a:xfrm>
            <a:off x="4875769" y="2832944"/>
            <a:ext cx="1941557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Location entity extraction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95DD90A-FBD9-43A8-A095-DD11D76379E8}"/>
              </a:ext>
            </a:extLst>
          </p:cNvPr>
          <p:cNvSpPr txBox="1"/>
          <p:nvPr/>
        </p:nvSpPr>
        <p:spPr>
          <a:xfrm>
            <a:off x="7498511" y="2832944"/>
            <a:ext cx="1439817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6C5C4AE-49F5-44FD-B2B4-764D20E191E1}"/>
              </a:ext>
            </a:extLst>
          </p:cNvPr>
          <p:cNvSpPr txBox="1"/>
          <p:nvPr/>
        </p:nvSpPr>
        <p:spPr>
          <a:xfrm>
            <a:off x="2291570" y="3811258"/>
            <a:ext cx="2209958" cy="27699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Organization entity extraction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BF50FFFD-F2B8-43E9-BB81-E27EC6CE30BB}"/>
              </a:ext>
            </a:extLst>
          </p:cNvPr>
          <p:cNvSpPr txBox="1"/>
          <p:nvPr/>
        </p:nvSpPr>
        <p:spPr>
          <a:xfrm>
            <a:off x="4899805" y="3811258"/>
            <a:ext cx="1893484" cy="27699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Persons entity extraction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341C792-31CA-4CAC-947A-8E2F1E92C68C}"/>
              </a:ext>
            </a:extLst>
          </p:cNvPr>
          <p:cNvSpPr txBox="1"/>
          <p:nvPr/>
        </p:nvSpPr>
        <p:spPr>
          <a:xfrm>
            <a:off x="7452633" y="3811258"/>
            <a:ext cx="1531573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 detection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5B72E17-FF5C-4839-8C8D-9F7158FE63F9}"/>
              </a:ext>
            </a:extLst>
          </p:cNvPr>
          <p:cNvSpPr txBox="1"/>
          <p:nvPr/>
        </p:nvSpPr>
        <p:spPr>
          <a:xfrm>
            <a:off x="2813954" y="4789572"/>
            <a:ext cx="1165191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Face detection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1C976F7-ABA6-414E-AF7C-378E1BE6C6C8}"/>
              </a:ext>
            </a:extLst>
          </p:cNvPr>
          <p:cNvSpPr txBox="1"/>
          <p:nvPr/>
        </p:nvSpPr>
        <p:spPr>
          <a:xfrm>
            <a:off x="5048316" y="4789572"/>
            <a:ext cx="1596463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Celebrity recognition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7C11887-C72C-4379-B24D-4AE8890EDEFF}"/>
              </a:ext>
            </a:extLst>
          </p:cNvPr>
          <p:cNvSpPr txBox="1"/>
          <p:nvPr/>
        </p:nvSpPr>
        <p:spPr>
          <a:xfrm>
            <a:off x="7652527" y="4789572"/>
            <a:ext cx="1131784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Tag extraction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AD3E540-0E8C-4E87-8CB2-A7A23010D729}"/>
              </a:ext>
            </a:extLst>
          </p:cNvPr>
          <p:cNvSpPr txBox="1"/>
          <p:nvPr/>
        </p:nvSpPr>
        <p:spPr>
          <a:xfrm>
            <a:off x="2863198" y="5767887"/>
            <a:ext cx="1066702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Custom skills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EDE99F7-74B0-465A-B766-7764CB69C15A}"/>
              </a:ext>
            </a:extLst>
          </p:cNvPr>
          <p:cNvSpPr txBox="1"/>
          <p:nvPr/>
        </p:nvSpPr>
        <p:spPr>
          <a:xfrm>
            <a:off x="5078356" y="5767887"/>
            <a:ext cx="1536382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Landmark detection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ACC12A4-8484-47EA-AED9-6F4DFAA128F2}"/>
              </a:ext>
            </a:extLst>
          </p:cNvPr>
          <p:cNvSpPr txBox="1"/>
          <p:nvPr/>
        </p:nvSpPr>
        <p:spPr>
          <a:xfrm>
            <a:off x="7327630" y="5767887"/>
            <a:ext cx="1781578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Printed text recognition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544D74F-1E97-42D5-9D68-629DA17AA53E}"/>
              </a:ext>
            </a:extLst>
          </p:cNvPr>
          <p:cNvGrpSpPr/>
          <p:nvPr/>
        </p:nvGrpSpPr>
        <p:grpSpPr>
          <a:xfrm>
            <a:off x="8108691" y="4498403"/>
            <a:ext cx="219456" cy="259624"/>
            <a:chOff x="10049477" y="4977630"/>
            <a:chExt cx="667988" cy="790257"/>
          </a:xfrm>
        </p:grpSpPr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198C796-477E-4D8D-8679-48CC019B6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82650" y="4977630"/>
              <a:ext cx="163287" cy="790257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3AF515DA-B8D7-44FB-8830-97E21BB73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5938" y="4977630"/>
              <a:ext cx="163287" cy="790257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857B08E-A8B9-4AE9-B625-2F6E99C426D4}"/>
                </a:ext>
              </a:extLst>
            </p:cNvPr>
            <p:cNvCxnSpPr/>
            <p:nvPr/>
          </p:nvCxnSpPr>
          <p:spPr>
            <a:xfrm>
              <a:off x="10098428" y="5250543"/>
              <a:ext cx="619037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620BF9C-28A9-4C7B-81B0-4310CD18917A}"/>
                </a:ext>
              </a:extLst>
            </p:cNvPr>
            <p:cNvCxnSpPr/>
            <p:nvPr/>
          </p:nvCxnSpPr>
          <p:spPr>
            <a:xfrm>
              <a:off x="10049477" y="5501256"/>
              <a:ext cx="619037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pic>
        <p:nvPicPr>
          <p:cNvPr id="211" name="Graphic 569">
            <a:extLst>
              <a:ext uri="{FF2B5EF4-FFF2-40B4-BE49-F238E27FC236}">
                <a16:creationId xmlns:a16="http://schemas.microsoft.com/office/drawing/2014/main" id="{DE8D157E-8F0D-434E-A902-9A7ECE178A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9508" y="3475441"/>
            <a:ext cx="317823" cy="294280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ED8390C7-420B-4965-A78E-1B5133E468A2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2742" y="4388674"/>
            <a:ext cx="367615" cy="367615"/>
          </a:xfrm>
          <a:prstGeom prst="ellipse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6044FD7-4CB9-40DE-BFC4-341A12D154EC}"/>
              </a:ext>
            </a:extLst>
          </p:cNvPr>
          <p:cNvGrpSpPr/>
          <p:nvPr/>
        </p:nvGrpSpPr>
        <p:grpSpPr>
          <a:xfrm>
            <a:off x="3222250" y="2438947"/>
            <a:ext cx="348598" cy="348598"/>
            <a:chOff x="475287" y="4173926"/>
            <a:chExt cx="740664" cy="740664"/>
          </a:xfrm>
        </p:grpSpPr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EEB03CA1-4EEC-4370-B500-5A96DD547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5287" y="4173926"/>
              <a:ext cx="740664" cy="740664"/>
            </a:xfrm>
            <a:prstGeom prst="ellipse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20FE5E7D-FBF5-4595-AD00-ECD01EE3CA89}"/>
                </a:ext>
              </a:extLst>
            </p:cNvPr>
            <p:cNvSpPr/>
            <p:nvPr/>
          </p:nvSpPr>
          <p:spPr bwMode="auto">
            <a:xfrm>
              <a:off x="727075" y="4416425"/>
              <a:ext cx="333375" cy="76200"/>
            </a:xfrm>
            <a:prstGeom prst="rect">
              <a:avLst/>
            </a:prstGeom>
            <a:solidFill>
              <a:srgbClr val="FFEB2D">
                <a:alpha val="41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highlight>
                    <a:srgbClr val="FFFF00"/>
                  </a:highlight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6B828956-839C-4228-BC52-5E91DDDE890F}"/>
                </a:ext>
              </a:extLst>
            </p:cNvPr>
            <p:cNvSpPr/>
            <p:nvPr/>
          </p:nvSpPr>
          <p:spPr bwMode="auto">
            <a:xfrm>
              <a:off x="822325" y="4603750"/>
              <a:ext cx="330200" cy="63500"/>
            </a:xfrm>
            <a:prstGeom prst="rect">
              <a:avLst/>
            </a:prstGeom>
            <a:solidFill>
              <a:srgbClr val="FFEB2D">
                <a:alpha val="41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highlight>
                    <a:srgbClr val="FFFF00"/>
                  </a:highlight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5F09649-B0A4-4DFC-99FA-20367A97F67F}"/>
                </a:ext>
              </a:extLst>
            </p:cNvPr>
            <p:cNvSpPr/>
            <p:nvPr/>
          </p:nvSpPr>
          <p:spPr bwMode="auto">
            <a:xfrm>
              <a:off x="619125" y="4772024"/>
              <a:ext cx="136525" cy="66675"/>
            </a:xfrm>
            <a:prstGeom prst="rect">
              <a:avLst/>
            </a:prstGeom>
            <a:solidFill>
              <a:srgbClr val="FFEB2D">
                <a:alpha val="41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highlight>
                    <a:srgbClr val="FFFF00"/>
                  </a:highlight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A1018F85-7CAF-4149-BDD2-02CAF0F85DAF}"/>
                </a:ext>
              </a:extLst>
            </p:cNvPr>
            <p:cNvSpPr/>
            <p:nvPr/>
          </p:nvSpPr>
          <p:spPr bwMode="auto">
            <a:xfrm>
              <a:off x="866775" y="4241799"/>
              <a:ext cx="136525" cy="66675"/>
            </a:xfrm>
            <a:prstGeom prst="rect">
              <a:avLst/>
            </a:prstGeom>
            <a:solidFill>
              <a:srgbClr val="FFEB2D">
                <a:alpha val="41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highlight>
                    <a:srgbClr val="FFFF00"/>
                  </a:highlight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5D512FC-0B3F-45ED-842D-952E4F2960D3}"/>
              </a:ext>
            </a:extLst>
          </p:cNvPr>
          <p:cNvGrpSpPr/>
          <p:nvPr/>
        </p:nvGrpSpPr>
        <p:grpSpPr>
          <a:xfrm>
            <a:off x="9958537" y="3152615"/>
            <a:ext cx="1572330" cy="2007214"/>
            <a:chOff x="9848188" y="3033451"/>
            <a:chExt cx="1905708" cy="24328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F0449DF-48CB-4D7A-BB8F-EABC9E7F277E}"/>
                </a:ext>
              </a:extLst>
            </p:cNvPr>
            <p:cNvSpPr/>
            <p:nvPr/>
          </p:nvSpPr>
          <p:spPr bwMode="auto">
            <a:xfrm>
              <a:off x="10907771" y="4140620"/>
              <a:ext cx="24384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697" tIns="121697" rIns="121697" bIns="121697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8323BE7-C8CB-4E8C-8ECE-C148A69ACAE5}"/>
                </a:ext>
              </a:extLst>
            </p:cNvPr>
            <p:cNvSpPr/>
            <p:nvPr/>
          </p:nvSpPr>
          <p:spPr bwMode="auto">
            <a:xfrm>
              <a:off x="10424445" y="3876095"/>
              <a:ext cx="24384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697" tIns="121697" rIns="121697" bIns="121697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F5E8C9B-A585-42BC-9E6D-197C44F83164}"/>
                </a:ext>
              </a:extLst>
            </p:cNvPr>
            <p:cNvSpPr/>
            <p:nvPr/>
          </p:nvSpPr>
          <p:spPr bwMode="auto">
            <a:xfrm>
              <a:off x="11033662" y="3447658"/>
              <a:ext cx="24384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697" tIns="121697" rIns="121697" bIns="121697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303F5E0-47B3-4A39-A38C-D33678667FD2}"/>
                </a:ext>
              </a:extLst>
            </p:cNvPr>
            <p:cNvSpPr/>
            <p:nvPr/>
          </p:nvSpPr>
          <p:spPr bwMode="auto">
            <a:xfrm>
              <a:off x="11000732" y="4773289"/>
              <a:ext cx="24384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697" tIns="121697" rIns="121697" bIns="121697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20A1873-83D6-4403-9C56-68D79EBDFE2F}"/>
                </a:ext>
              </a:extLst>
            </p:cNvPr>
            <p:cNvSpPr/>
            <p:nvPr/>
          </p:nvSpPr>
          <p:spPr bwMode="auto">
            <a:xfrm>
              <a:off x="10465155" y="4895209"/>
              <a:ext cx="24384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697" tIns="121697" rIns="121697" bIns="121697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0DCB65A2-C92C-4DD7-BEAA-586F142075A5}"/>
                </a:ext>
              </a:extLst>
            </p:cNvPr>
            <p:cNvSpPr/>
            <p:nvPr/>
          </p:nvSpPr>
          <p:spPr bwMode="auto">
            <a:xfrm>
              <a:off x="11000732" y="5222411"/>
              <a:ext cx="24384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697" tIns="121697" rIns="121697" bIns="121697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981EB0E-1D8B-472B-AE4B-FD44C0092432}"/>
                </a:ext>
              </a:extLst>
            </p:cNvPr>
            <p:cNvSpPr/>
            <p:nvPr/>
          </p:nvSpPr>
          <p:spPr bwMode="auto">
            <a:xfrm>
              <a:off x="11437362" y="4773289"/>
              <a:ext cx="24384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697" tIns="121697" rIns="121697" bIns="121697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49C1250-A77A-4196-B4ED-440D6084F390}"/>
                </a:ext>
              </a:extLst>
            </p:cNvPr>
            <p:cNvSpPr/>
            <p:nvPr/>
          </p:nvSpPr>
          <p:spPr bwMode="auto">
            <a:xfrm>
              <a:off x="11430332" y="3447658"/>
              <a:ext cx="24384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697" tIns="121697" rIns="121697" bIns="121697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26970C43-3AE3-484C-9F2F-5B28C4391734}"/>
                </a:ext>
              </a:extLst>
            </p:cNvPr>
            <p:cNvSpPr/>
            <p:nvPr/>
          </p:nvSpPr>
          <p:spPr bwMode="auto">
            <a:xfrm>
              <a:off x="11033662" y="3033451"/>
              <a:ext cx="24384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697" tIns="121697" rIns="121697" bIns="121697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DE4C636-0DC3-431D-B9EF-EDDE407A642D}"/>
                </a:ext>
              </a:extLst>
            </p:cNvPr>
            <p:cNvSpPr/>
            <p:nvPr/>
          </p:nvSpPr>
          <p:spPr bwMode="auto">
            <a:xfrm>
              <a:off x="10383681" y="3353521"/>
              <a:ext cx="24384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697" tIns="121697" rIns="121697" bIns="121697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5A1A32A-778B-4667-9C1F-BE1F1C9FC7CB}"/>
                </a:ext>
              </a:extLst>
            </p:cNvPr>
            <p:cNvSpPr/>
            <p:nvPr/>
          </p:nvSpPr>
          <p:spPr bwMode="auto">
            <a:xfrm>
              <a:off x="9848188" y="3585870"/>
              <a:ext cx="24384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697" tIns="121697" rIns="121697" bIns="121697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C5A75C1-1F59-4B08-9A16-DF5E36555221}"/>
                </a:ext>
              </a:extLst>
            </p:cNvPr>
            <p:cNvSpPr/>
            <p:nvPr/>
          </p:nvSpPr>
          <p:spPr bwMode="auto">
            <a:xfrm>
              <a:off x="9994014" y="4140620"/>
              <a:ext cx="24384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697" tIns="121697" rIns="121697" bIns="121697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6AA1C3E-50AE-42BC-9FD7-765EC46CE4C5}"/>
                </a:ext>
              </a:extLst>
            </p:cNvPr>
            <p:cNvSpPr/>
            <p:nvPr/>
          </p:nvSpPr>
          <p:spPr bwMode="auto">
            <a:xfrm>
              <a:off x="11510056" y="4140620"/>
              <a:ext cx="243840" cy="243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1697" tIns="121697" rIns="121697" bIns="121697" numCol="1" spcCol="1270" anchor="ctr" anchorCtr="0">
              <a:noAutofit/>
            </a:bodyPr>
            <a:lstStyle/>
            <a:p>
              <a:pPr marL="0" marR="0" lvl="0" indent="0" algn="ctr" defTabSz="1333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32C4ED6-A9E8-456C-9F8D-EE1712DC8E9E}"/>
                </a:ext>
              </a:extLst>
            </p:cNvPr>
            <p:cNvCxnSpPr>
              <a:stCxn id="4" idx="6"/>
              <a:endCxn id="148" idx="2"/>
            </p:cNvCxnSpPr>
            <p:nvPr/>
          </p:nvCxnSpPr>
          <p:spPr>
            <a:xfrm>
              <a:off x="11151611" y="4262540"/>
              <a:ext cx="358445" cy="0"/>
            </a:xfrm>
            <a:prstGeom prst="straightConnector1">
              <a:avLst/>
            </a:prstGeom>
            <a:noFill/>
            <a:ln w="10795">
              <a:solidFill>
                <a:schemeClr val="accent1"/>
              </a:solidFill>
              <a:prstDash val="sysDash"/>
              <a:tailEnd type="triangle" w="sm" len="sm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C465E59-1CD0-43ED-861F-301371DB4345}"/>
                </a:ext>
              </a:extLst>
            </p:cNvPr>
            <p:cNvCxnSpPr>
              <a:stCxn id="4" idx="4"/>
              <a:endCxn id="132" idx="0"/>
            </p:cNvCxnSpPr>
            <p:nvPr/>
          </p:nvCxnSpPr>
          <p:spPr>
            <a:xfrm>
              <a:off x="11029691" y="4384460"/>
              <a:ext cx="92961" cy="388829"/>
            </a:xfrm>
            <a:prstGeom prst="straightConnector1">
              <a:avLst/>
            </a:prstGeom>
            <a:noFill/>
            <a:ln w="10795">
              <a:solidFill>
                <a:schemeClr val="accent1"/>
              </a:solidFill>
              <a:prstDash val="sysDash"/>
              <a:tailEnd type="triangle" w="sm" len="sm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AA7F6E5-B202-4765-9D55-D39C70B93727}"/>
                </a:ext>
              </a:extLst>
            </p:cNvPr>
            <p:cNvCxnSpPr>
              <a:stCxn id="132" idx="2"/>
              <a:endCxn id="134" idx="6"/>
            </p:cNvCxnSpPr>
            <p:nvPr/>
          </p:nvCxnSpPr>
          <p:spPr>
            <a:xfrm flipH="1">
              <a:off x="10708995" y="4895209"/>
              <a:ext cx="291737" cy="121920"/>
            </a:xfrm>
            <a:prstGeom prst="straightConnector1">
              <a:avLst/>
            </a:prstGeom>
            <a:noFill/>
            <a:ln w="10795">
              <a:solidFill>
                <a:schemeClr val="accent1"/>
              </a:solidFill>
              <a:prstDash val="sysDash"/>
              <a:tailEnd type="triangle" w="sm" len="sm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690CF75-A51A-4EC1-975C-C3A49E8C8C20}"/>
                </a:ext>
              </a:extLst>
            </p:cNvPr>
            <p:cNvCxnSpPr>
              <a:stCxn id="132" idx="6"/>
              <a:endCxn id="141" idx="2"/>
            </p:cNvCxnSpPr>
            <p:nvPr/>
          </p:nvCxnSpPr>
          <p:spPr>
            <a:xfrm>
              <a:off x="11244572" y="4895209"/>
              <a:ext cx="192790" cy="0"/>
            </a:xfrm>
            <a:prstGeom prst="straightConnector1">
              <a:avLst/>
            </a:prstGeom>
            <a:noFill/>
            <a:ln w="10795">
              <a:solidFill>
                <a:schemeClr val="accent1"/>
              </a:solidFill>
              <a:prstDash val="sysDash"/>
              <a:tailEnd type="triangle" w="sm" len="sm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90D4A18-197D-420E-B9C7-3C0A35B84FAA}"/>
                </a:ext>
              </a:extLst>
            </p:cNvPr>
            <p:cNvCxnSpPr>
              <a:stCxn id="132" idx="4"/>
              <a:endCxn id="140" idx="0"/>
            </p:cNvCxnSpPr>
            <p:nvPr/>
          </p:nvCxnSpPr>
          <p:spPr>
            <a:xfrm>
              <a:off x="11122652" y="5017129"/>
              <a:ext cx="0" cy="205282"/>
            </a:xfrm>
            <a:prstGeom prst="straightConnector1">
              <a:avLst/>
            </a:prstGeom>
            <a:noFill/>
            <a:ln w="10795">
              <a:solidFill>
                <a:schemeClr val="accent1"/>
              </a:solidFill>
              <a:prstDash val="sysDash"/>
              <a:tailEnd type="triangle" w="sm" len="sm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BF1ACC8-E75D-4464-9D04-0F145130AD78}"/>
                </a:ext>
              </a:extLst>
            </p:cNvPr>
            <p:cNvCxnSpPr>
              <a:stCxn id="4" idx="1"/>
              <a:endCxn id="122" idx="6"/>
            </p:cNvCxnSpPr>
            <p:nvPr/>
          </p:nvCxnSpPr>
          <p:spPr>
            <a:xfrm flipH="1" flipV="1">
              <a:off x="10668285" y="3998015"/>
              <a:ext cx="275196" cy="178315"/>
            </a:xfrm>
            <a:prstGeom prst="straightConnector1">
              <a:avLst/>
            </a:prstGeom>
            <a:noFill/>
            <a:ln w="10795">
              <a:solidFill>
                <a:schemeClr val="accent1"/>
              </a:solidFill>
              <a:prstDash val="sysDash"/>
              <a:tailEnd type="triangle" w="sm" len="sm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B10A308-D0E6-49F0-AE68-381210F316B6}"/>
                </a:ext>
              </a:extLst>
            </p:cNvPr>
            <p:cNvCxnSpPr>
              <a:stCxn id="4" idx="0"/>
              <a:endCxn id="123" idx="4"/>
            </p:cNvCxnSpPr>
            <p:nvPr/>
          </p:nvCxnSpPr>
          <p:spPr>
            <a:xfrm flipV="1">
              <a:off x="11029691" y="3691498"/>
              <a:ext cx="125891" cy="449122"/>
            </a:xfrm>
            <a:prstGeom prst="straightConnector1">
              <a:avLst/>
            </a:prstGeom>
            <a:noFill/>
            <a:ln w="10795">
              <a:solidFill>
                <a:schemeClr val="accent1"/>
              </a:solidFill>
              <a:prstDash val="sysDash"/>
              <a:tailEnd type="triangle" w="sm" len="sm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A8B91A3-68D9-4DB9-A4D7-A4E89D5A7306}"/>
                </a:ext>
              </a:extLst>
            </p:cNvPr>
            <p:cNvCxnSpPr>
              <a:stCxn id="123" idx="0"/>
              <a:endCxn id="144" idx="4"/>
            </p:cNvCxnSpPr>
            <p:nvPr/>
          </p:nvCxnSpPr>
          <p:spPr>
            <a:xfrm flipV="1">
              <a:off x="11155582" y="3277291"/>
              <a:ext cx="0" cy="170367"/>
            </a:xfrm>
            <a:prstGeom prst="straightConnector1">
              <a:avLst/>
            </a:prstGeom>
            <a:noFill/>
            <a:ln w="10795">
              <a:solidFill>
                <a:schemeClr val="accent1"/>
              </a:solidFill>
              <a:prstDash val="sysDash"/>
              <a:tailEnd type="triangle" w="sm" len="sm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7AB06AC-F7B4-45DE-8D3F-309C28FE9968}"/>
                </a:ext>
              </a:extLst>
            </p:cNvPr>
            <p:cNvCxnSpPr>
              <a:stCxn id="123" idx="6"/>
              <a:endCxn id="142" idx="2"/>
            </p:cNvCxnSpPr>
            <p:nvPr/>
          </p:nvCxnSpPr>
          <p:spPr>
            <a:xfrm>
              <a:off x="11277502" y="3569578"/>
              <a:ext cx="152830" cy="0"/>
            </a:xfrm>
            <a:prstGeom prst="straightConnector1">
              <a:avLst/>
            </a:prstGeom>
            <a:noFill/>
            <a:ln w="10795">
              <a:solidFill>
                <a:schemeClr val="accent1"/>
              </a:solidFill>
              <a:prstDash val="sysDash"/>
              <a:tailEnd type="triangle" w="sm" len="sm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7336B2-2E37-4EAC-976E-50D71C0DDC35}"/>
                </a:ext>
              </a:extLst>
            </p:cNvPr>
            <p:cNvCxnSpPr>
              <a:stCxn id="122" idx="0"/>
              <a:endCxn id="145" idx="4"/>
            </p:cNvCxnSpPr>
            <p:nvPr/>
          </p:nvCxnSpPr>
          <p:spPr>
            <a:xfrm flipH="1" flipV="1">
              <a:off x="10505601" y="3597361"/>
              <a:ext cx="40764" cy="278734"/>
            </a:xfrm>
            <a:prstGeom prst="straightConnector1">
              <a:avLst/>
            </a:prstGeom>
            <a:noFill/>
            <a:ln w="10795">
              <a:solidFill>
                <a:schemeClr val="accent1"/>
              </a:solidFill>
              <a:prstDash val="sysDash"/>
              <a:tailEnd type="triangle" w="sm" len="sm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E678A91-C84D-4CA0-99E9-CEFA98DD0DB1}"/>
                </a:ext>
              </a:extLst>
            </p:cNvPr>
            <p:cNvCxnSpPr>
              <a:stCxn id="122" idx="1"/>
              <a:endCxn id="146" idx="6"/>
            </p:cNvCxnSpPr>
            <p:nvPr/>
          </p:nvCxnSpPr>
          <p:spPr>
            <a:xfrm flipH="1" flipV="1">
              <a:off x="10092028" y="3707790"/>
              <a:ext cx="368127" cy="204015"/>
            </a:xfrm>
            <a:prstGeom prst="straightConnector1">
              <a:avLst/>
            </a:prstGeom>
            <a:noFill/>
            <a:ln w="10795">
              <a:solidFill>
                <a:schemeClr val="accent1"/>
              </a:solidFill>
              <a:prstDash val="sysDash"/>
              <a:tailEnd type="triangle" w="sm" len="sm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2F81C9D-CBE6-4EF3-8EFE-569B17E7366E}"/>
                </a:ext>
              </a:extLst>
            </p:cNvPr>
            <p:cNvCxnSpPr>
              <a:stCxn id="122" idx="3"/>
              <a:endCxn id="147" idx="6"/>
            </p:cNvCxnSpPr>
            <p:nvPr/>
          </p:nvCxnSpPr>
          <p:spPr>
            <a:xfrm flipH="1">
              <a:off x="10237854" y="4084225"/>
              <a:ext cx="222301" cy="178315"/>
            </a:xfrm>
            <a:prstGeom prst="straightConnector1">
              <a:avLst/>
            </a:prstGeom>
            <a:noFill/>
            <a:ln w="10795">
              <a:solidFill>
                <a:schemeClr val="accent1"/>
              </a:solidFill>
              <a:prstDash val="sysDash"/>
              <a:tailEnd type="triangle" w="sm" len="sm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cxnSp>
      </p:grpSp>
    </p:spTree>
    <p:extLst>
      <p:ext uri="{BB962C8B-B14F-4D97-AF65-F5344CB8AC3E}">
        <p14:creationId xmlns:p14="http://schemas.microsoft.com/office/powerpoint/2010/main" val="414004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3905270-DA37-4DA3-B45D-EBDB6138F2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5216" y="2461265"/>
            <a:ext cx="3887788" cy="996950"/>
          </a:xfrm>
        </p:spPr>
        <p:txBody>
          <a:bodyPr>
            <a:normAutofit fontScale="90000"/>
          </a:bodyPr>
          <a:lstStyle/>
          <a:p>
            <a:r>
              <a:rPr lang="en-IN" dirty="0"/>
              <a:t>Knowledge mining</a:t>
            </a:r>
            <a:br>
              <a:rPr lang="en-IN" dirty="0"/>
            </a:br>
            <a:r>
              <a:rPr lang="en-IN" dirty="0"/>
              <a:t>Demo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F35D56-F37F-47D2-B5B0-4EEA5F0FC24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5216" y="3785812"/>
            <a:ext cx="3887788" cy="307975"/>
          </a:xfrm>
        </p:spPr>
        <p:txBody>
          <a:bodyPr>
            <a:normAutofit fontScale="77500" lnSpcReduction="20000"/>
          </a:bodyPr>
          <a:lstStyle/>
          <a:p>
            <a:pPr marL="228600" lvl="1" indent="0">
              <a:buNone/>
            </a:pPr>
            <a:r>
              <a:rPr lang="en-US" dirty="0"/>
              <a:t>JFK Files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A0660-6D38-4EE1-B1C8-E2A85CAC1F45}"/>
              </a:ext>
            </a:extLst>
          </p:cNvPr>
          <p:cNvGrpSpPr/>
          <p:nvPr/>
        </p:nvGrpSpPr>
        <p:grpSpPr>
          <a:xfrm>
            <a:off x="5416429" y="1741714"/>
            <a:ext cx="5808962" cy="3386500"/>
            <a:chOff x="5726761" y="1849016"/>
            <a:chExt cx="5440846" cy="317189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47B43D3-5F71-4F7D-B836-B10652831A72}"/>
                </a:ext>
              </a:extLst>
            </p:cNvPr>
            <p:cNvSpPr/>
            <p:nvPr/>
          </p:nvSpPr>
          <p:spPr bwMode="auto">
            <a:xfrm>
              <a:off x="5726761" y="1849016"/>
              <a:ext cx="5440846" cy="3171896"/>
            </a:xfrm>
            <a:prstGeom prst="roundRect">
              <a:avLst>
                <a:gd name="adj" fmla="val 3491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>
              <a:hlinkClick r:id="rId2"/>
              <a:extLst>
                <a:ext uri="{FF2B5EF4-FFF2-40B4-BE49-F238E27FC236}">
                  <a16:creationId xmlns:a16="http://schemas.microsoft.com/office/drawing/2014/main" id="{AF6E6D93-2044-4FFD-AB96-E1A90DC59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697" y="2047890"/>
              <a:ext cx="5038974" cy="2774145"/>
            </a:xfrm>
            <a:prstGeom prst="rect">
              <a:avLst/>
            </a:prstGeom>
            <a:effectLst/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BDCAB23-E289-4FF1-B751-027C51A8A9E1}"/>
              </a:ext>
            </a:extLst>
          </p:cNvPr>
          <p:cNvSpPr/>
          <p:nvPr/>
        </p:nvSpPr>
        <p:spPr>
          <a:xfrm>
            <a:off x="585216" y="5699435"/>
            <a:ext cx="3923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https://jfk-demo.azurewebsites.net/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443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-0.00052 0.0710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1" y="15813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Cognitive Services API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ECAB-3969-4B8A-AE02-7E0DDED3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1" y="593820"/>
            <a:ext cx="10515600" cy="62483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Image recognition</a:t>
            </a:r>
          </a:p>
          <a:p>
            <a:pPr lvl="1"/>
            <a:r>
              <a:rPr lang="en-US" dirty="0"/>
              <a:t>Go to:  </a:t>
            </a:r>
            <a:r>
              <a:rPr lang="en-US" dirty="0">
                <a:hlinkClick r:id="rId2"/>
              </a:rPr>
              <a:t>https://www.customvision.ai/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Sign in</a:t>
            </a:r>
          </a:p>
          <a:p>
            <a:pPr lvl="1"/>
            <a:r>
              <a:rPr lang="en-US" dirty="0"/>
              <a:t>Choose an image classification task</a:t>
            </a:r>
          </a:p>
          <a:p>
            <a:pPr lvl="1"/>
            <a:r>
              <a:rPr lang="en-US" dirty="0"/>
              <a:t>Create new project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Upload/tag images (5 images / tag)</a:t>
            </a:r>
          </a:p>
          <a:p>
            <a:pPr lvl="1"/>
            <a:r>
              <a:rPr lang="en-US" dirty="0"/>
              <a:t>Keep one extra image of each class to test</a:t>
            </a:r>
          </a:p>
          <a:p>
            <a:pPr lvl="1"/>
            <a:r>
              <a:rPr lang="en-US" dirty="0"/>
              <a:t>Train</a:t>
            </a:r>
          </a:p>
          <a:p>
            <a:pPr lvl="1"/>
            <a:r>
              <a:rPr lang="en-US" dirty="0"/>
              <a:t>Predictions / Quick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C8E5D-D394-4B0F-A8E6-6B8AFBABA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724190"/>
            <a:ext cx="5334000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9483E9-589E-4CCD-8C99-1C67BAF11CE1}"/>
              </a:ext>
            </a:extLst>
          </p:cNvPr>
          <p:cNvSpPr txBox="1"/>
          <p:nvPr/>
        </p:nvSpPr>
        <p:spPr>
          <a:xfrm>
            <a:off x="8669423" y="1300300"/>
            <a:ext cx="272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learning for DNNs: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DA4290-E1A0-4EE9-B35A-436FCC379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271" y="2381684"/>
            <a:ext cx="1934424" cy="276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76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539B-BDAD-479B-B772-09C7B4A5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the Translator Text API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90612-C0FE-4628-A4EC-0D86BBA4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03" y="861518"/>
            <a:ext cx="5395479" cy="5259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F99115-101C-423C-92DA-AC0260D51657}"/>
              </a:ext>
            </a:extLst>
          </p:cNvPr>
          <p:cNvSpPr/>
          <p:nvPr/>
        </p:nvSpPr>
        <p:spPr>
          <a:xfrm>
            <a:off x="369277" y="5634917"/>
            <a:ext cx="40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1" u="none" strike="noStrike" dirty="0">
                <a:solidFill>
                  <a:srgbClr val="000000"/>
                </a:solidFill>
                <a:effectLst/>
                <a:latin typeface="wf_segoe-ui_normal"/>
              </a:rPr>
              <a:t>“the blue house”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wf_segoe-ui_normal"/>
              </a:rPr>
              <a:t> =&gt;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wf_segoe-ui_normal"/>
              </a:rPr>
              <a:t>“la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wf_segoe-ui_normal"/>
              </a:rPr>
              <a:t>maison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wf_segoe-ui_normal"/>
              </a:rPr>
              <a:t>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wf_segoe-ui_normal"/>
              </a:rPr>
              <a:t>bleue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wf_segoe-ui_normal"/>
              </a:rPr>
              <a:t>”</a:t>
            </a:r>
            <a:endParaRPr lang="en-US" b="0" i="0" u="none" strike="noStrike" dirty="0">
              <a:solidFill>
                <a:srgbClr val="000000"/>
              </a:solidFill>
              <a:effectLst/>
              <a:latin typeface="wf_segoe-ui_norm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4759DA-E46A-41A5-AC3B-D5D2873DEC58}"/>
              </a:ext>
            </a:extLst>
          </p:cNvPr>
          <p:cNvSpPr/>
          <p:nvPr/>
        </p:nvSpPr>
        <p:spPr>
          <a:xfrm>
            <a:off x="369277" y="5950020"/>
            <a:ext cx="3783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1" u="none" strike="noStrike" dirty="0">
                <a:solidFill>
                  <a:srgbClr val="000000"/>
                </a:solidFill>
                <a:effectLst/>
                <a:latin typeface="wf_segoe-ui_normal"/>
              </a:rPr>
              <a:t>“the big house”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wf_segoe-ui_normal"/>
              </a:rPr>
              <a:t> =&gt;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wf_segoe-ui_normal"/>
              </a:rPr>
              <a:t>“la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wf_segoe-ui_normal"/>
              </a:rPr>
              <a:t>grande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wf_segoe-ui_normal"/>
              </a:rPr>
              <a:t>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wf_segoe-ui_normal"/>
              </a:rPr>
              <a:t>maison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wf_segoe-ui_normal"/>
              </a:rPr>
              <a:t>”</a:t>
            </a:r>
            <a:endParaRPr lang="en-US" b="0" i="0" u="none" strike="noStrike" dirty="0">
              <a:solidFill>
                <a:srgbClr val="000000"/>
              </a:solidFill>
              <a:effectLst/>
              <a:latin typeface="wf_segoe-ui_norm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D81766-1FE6-4146-861E-8A4F38BCA561}"/>
              </a:ext>
            </a:extLst>
          </p:cNvPr>
          <p:cNvSpPr/>
          <p:nvPr/>
        </p:nvSpPr>
        <p:spPr>
          <a:xfrm>
            <a:off x="6518" y="669085"/>
            <a:ext cx="712111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AutoNum type="arabicPeriod"/>
            </a:pPr>
            <a:r>
              <a:rPr lang="en-US" b="0" u="none" strike="noStrike" dirty="0">
                <a:solidFill>
                  <a:srgbClr val="000000"/>
                </a:solidFill>
                <a:effectLst/>
                <a:latin typeface="wf_segoe-ui_normal"/>
              </a:rPr>
              <a:t>Each word in the input is translated into a 500-dimensional vector by a flat auto-encoder (based on the pair of languages being translated) (a)</a:t>
            </a:r>
          </a:p>
          <a:p>
            <a:pPr marL="342900" indent="-342900" fontAlgn="base">
              <a:buAutoNum type="arabicPeriod"/>
            </a:pPr>
            <a:r>
              <a:rPr lang="en-US" dirty="0">
                <a:solidFill>
                  <a:srgbClr val="000000"/>
                </a:solidFill>
                <a:latin typeface="wf_segoe-ui_normal"/>
              </a:rPr>
              <a:t>Each 500-dimensional vector is passed into an LSTM (b) that re-represents the word as a 1000-dimensional vector (the right-pointed arrows represent state that the LSTMs carry forward, such as the gender of subject of the sentence)</a:t>
            </a:r>
          </a:p>
          <a:p>
            <a:pPr marL="342900" indent="-342900" fontAlgn="base">
              <a:buAutoNum type="arabicPeriod"/>
            </a:pPr>
            <a:r>
              <a:rPr lang="en-US" dirty="0">
                <a:solidFill>
                  <a:srgbClr val="000000"/>
                </a:solidFill>
                <a:latin typeface="wf_segoe-ui_normal"/>
              </a:rPr>
              <a:t>Each 1000-dimensional vector is passed through subsequent LSTMs to further situate the vectors in the correct context</a:t>
            </a:r>
          </a:p>
          <a:p>
            <a:pPr marL="342900" indent="-342900" fontAlgn="base">
              <a:buAutoNum type="arabicPeriod"/>
            </a:pPr>
            <a:r>
              <a:rPr lang="en-US" dirty="0">
                <a:solidFill>
                  <a:srgbClr val="000000"/>
                </a:solidFill>
                <a:latin typeface="wf_segoe-ui_normal"/>
              </a:rPr>
              <a:t>The final input matrix is set, which includes each 1000-dimensional vector and other state information</a:t>
            </a:r>
          </a:p>
          <a:p>
            <a:pPr marL="342900" indent="-342900" fontAlgn="base">
              <a:buAutoNum type="arabicPeriod"/>
            </a:pPr>
            <a:r>
              <a:rPr lang="en-US" dirty="0">
                <a:solidFill>
                  <a:srgbClr val="000000"/>
                </a:solidFill>
                <a:latin typeface="wf_segoe-ui_normal"/>
              </a:rPr>
              <a:t>The input matrix is translated through a final LSTM that translates to the target language</a:t>
            </a:r>
          </a:p>
          <a:p>
            <a:pPr marL="342900" indent="-342900" fontAlgn="base">
              <a:buAutoNum type="arabicPeriod"/>
            </a:pPr>
            <a:r>
              <a:rPr lang="en-US" dirty="0">
                <a:solidFill>
                  <a:srgbClr val="000000"/>
                </a:solidFill>
                <a:latin typeface="wf_segoe-ui_normal"/>
              </a:rPr>
              <a:t>The target language vectors are passed through an attention algorithm, to decide which word should appear next in the final product (c)</a:t>
            </a:r>
          </a:p>
          <a:p>
            <a:pPr marL="342900" indent="-342900" fontAlgn="base">
              <a:buAutoNum type="arabicPeriod"/>
            </a:pPr>
            <a:r>
              <a:rPr lang="en-US" dirty="0">
                <a:solidFill>
                  <a:srgbClr val="000000"/>
                </a:solidFill>
                <a:latin typeface="wf_segoe-ui_normal"/>
              </a:rPr>
              <a:t>The final 1000-dimensional vectors are decoded into the target language words </a:t>
            </a:r>
          </a:p>
          <a:p>
            <a:pPr marL="342900" indent="-342900" fontAlgn="base">
              <a:buAutoNum type="arabicPeriod"/>
            </a:pPr>
            <a:endParaRPr lang="en-US" b="0" u="none" strike="noStrike" dirty="0">
              <a:solidFill>
                <a:srgbClr val="000000"/>
              </a:solidFill>
              <a:effectLst/>
              <a:latin typeface="wf_segoe-ui_norm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8C18E2-6D69-4CF7-B52E-9ADA66FE2B30}"/>
              </a:ext>
            </a:extLst>
          </p:cNvPr>
          <p:cNvSpPr/>
          <p:nvPr/>
        </p:nvSpPr>
        <p:spPr>
          <a:xfrm>
            <a:off x="369276" y="6480566"/>
            <a:ext cx="4112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https://www.microsoft.com/en-us/translator/mt.aspx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9150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539B-BDAD-479B-B772-09C7B4A5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Calling the Translator Text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77365-6314-4256-9AB2-CB84DE512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5563"/>
            <a:ext cx="12004431" cy="45561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Subscribe to Microsoft Translator Text under Cognitive Services API in portal</a:t>
            </a:r>
          </a:p>
          <a:p>
            <a:r>
              <a:rPr lang="en-US" dirty="0"/>
              <a:t>Copy the authentication key to use in your code</a:t>
            </a:r>
          </a:p>
          <a:p>
            <a:r>
              <a:rPr lang="en-US" dirty="0"/>
              <a:t>Develop code in your choice of IDE, passing auth key to </a:t>
            </a:r>
            <a:r>
              <a:rPr lang="en-US" dirty="0" err="1"/>
              <a:t>ReST</a:t>
            </a:r>
            <a:r>
              <a:rPr lang="en-US" dirty="0"/>
              <a:t>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Request</a:t>
            </a:r>
          </a:p>
          <a:p>
            <a:r>
              <a:rPr lang="en-US" dirty="0"/>
              <a:t>URL:  https://api.microsofttranslator.com/V2/Http.svc/Translate?to=ko_ko&amp;category=generalnn </a:t>
            </a:r>
          </a:p>
          <a:p>
            <a:pPr marL="0" indent="0">
              <a:buNone/>
            </a:pPr>
            <a:r>
              <a:rPr lang="en-US" dirty="0"/>
              <a:t>   &amp;text=text to translate</a:t>
            </a:r>
          </a:p>
          <a:p>
            <a:r>
              <a:rPr lang="en-US" dirty="0"/>
              <a:t>Request header:  "</a:t>
            </a:r>
            <a:r>
              <a:rPr lang="en-US" dirty="0" err="1"/>
              <a:t>Ocp</a:t>
            </a:r>
            <a:r>
              <a:rPr lang="en-US" dirty="0"/>
              <a:t>-</a:t>
            </a:r>
            <a:r>
              <a:rPr lang="en-US" dirty="0" err="1"/>
              <a:t>Apim</a:t>
            </a:r>
            <a:r>
              <a:rPr lang="en-US" dirty="0"/>
              <a:t>-Subscription-Key“ with your key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Response</a:t>
            </a:r>
          </a:p>
          <a:p>
            <a:r>
              <a:rPr lang="en-US" dirty="0"/>
              <a:t>&lt;string </a:t>
            </a:r>
            <a:r>
              <a:rPr lang="en-US" dirty="0" err="1"/>
              <a:t>xmlns</a:t>
            </a:r>
            <a:r>
              <a:rPr lang="en-US" dirty="0"/>
              <a:t>="http://schemas.microsoft.com/2003/10/Serialization/"&gt;answer&lt;/string&gt;</a:t>
            </a:r>
          </a:p>
        </p:txBody>
      </p:sp>
    </p:spTree>
    <p:extLst>
      <p:ext uri="{BB962C8B-B14F-4D97-AF65-F5344CB8AC3E}">
        <p14:creationId xmlns:p14="http://schemas.microsoft.com/office/powerpoint/2010/main" val="2023828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8D07-9D46-4D5A-86C2-E97CF6330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0"/>
            <a:ext cx="10515600" cy="1037401"/>
          </a:xfrm>
        </p:spPr>
        <p:txBody>
          <a:bodyPr/>
          <a:lstStyle/>
          <a:p>
            <a:r>
              <a:rPr lang="en-US" dirty="0"/>
              <a:t>Custom translator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2FB17-181F-4C72-97CC-80C7341C7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067" y="949930"/>
            <a:ext cx="11463866" cy="2407708"/>
          </a:xfrm>
        </p:spPr>
        <p:txBody>
          <a:bodyPr/>
          <a:lstStyle/>
          <a:p>
            <a:r>
              <a:rPr lang="en-US" dirty="0"/>
              <a:t>Customization of Machine Learning Translation models, with domain-specific vocabularies</a:t>
            </a:r>
          </a:p>
          <a:p>
            <a:r>
              <a:rPr lang="en-US" dirty="0">
                <a:hlinkClick r:id="rId2"/>
              </a:rPr>
              <a:t>https://portal.customtranslator.azure.ai/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https://docs.microsoft.com/en-us/azure/cognitive-services/translator/custom-translator/overview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E5C04-1455-4895-BE0B-B58279683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67" y="3357638"/>
            <a:ext cx="7891764" cy="350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02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1" y="15813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Cognitive Services API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ECAB-3969-4B8A-AE02-7E0DDED3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1" y="593820"/>
            <a:ext cx="11803250" cy="6248367"/>
          </a:xfrm>
        </p:spPr>
        <p:txBody>
          <a:bodyPr>
            <a:normAutofit/>
          </a:bodyPr>
          <a:lstStyle/>
          <a:p>
            <a:r>
              <a:rPr lang="en-US" dirty="0"/>
              <a:t>Text Translation</a:t>
            </a:r>
          </a:p>
          <a:p>
            <a:pPr lvl="1"/>
            <a:r>
              <a:rPr lang="en-US" dirty="0">
                <a:hlinkClick r:id="rId2"/>
              </a:rPr>
              <a:t>https://www.bing.com/translator?ref=TThis&amp;&amp;text=&amp;from=&amp;to=en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>
                <a:hlinkClick r:id="rId3"/>
              </a:rPr>
              <a:t>https://azure.microsoft.com/en-us/services/cognitive-services/text-analytics/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1" y="15813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Cognitive Services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ECAB-3969-4B8A-AE02-7E0DDED3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1" y="794084"/>
            <a:ext cx="11803250" cy="6048103"/>
          </a:xfrm>
        </p:spPr>
        <p:txBody>
          <a:bodyPr>
            <a:normAutofit/>
          </a:bodyPr>
          <a:lstStyle/>
          <a:p>
            <a:r>
              <a:rPr lang="en-US" dirty="0"/>
              <a:t>Can I run a Custom Vision service model on my phone?</a:t>
            </a:r>
          </a:p>
          <a:p>
            <a:r>
              <a:rPr lang="en-US" dirty="0"/>
              <a:t>When would I not use Custom Vision? If I can’t use Custom Vision, what can I use in Azure, instead?</a:t>
            </a:r>
          </a:p>
          <a:p>
            <a:r>
              <a:rPr lang="en-US" dirty="0"/>
              <a:t>Can you set up a call to one of the Cognitive Service </a:t>
            </a:r>
            <a:r>
              <a:rPr lang="en-US" dirty="0" err="1"/>
              <a:t>ReST</a:t>
            </a:r>
            <a:r>
              <a:rPr lang="en-US" dirty="0"/>
              <a:t> API from your </a:t>
            </a:r>
            <a:r>
              <a:rPr lang="en-US" dirty="0" err="1"/>
              <a:t>iPython</a:t>
            </a:r>
            <a:r>
              <a:rPr lang="en-US" dirty="0"/>
              <a:t> notebook?</a:t>
            </a:r>
          </a:p>
        </p:txBody>
      </p:sp>
    </p:spTree>
    <p:extLst>
      <p:ext uri="{BB962C8B-B14F-4D97-AF65-F5344CB8AC3E}">
        <p14:creationId xmlns:p14="http://schemas.microsoft.com/office/powerpoint/2010/main" val="3709600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7ADF-5687-4666-B10A-6E1C8CA4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16686"/>
            <a:ext cx="11655840" cy="619444"/>
          </a:xfrm>
        </p:spPr>
        <p:txBody>
          <a:bodyPr/>
          <a:lstStyle/>
          <a:p>
            <a:r>
              <a:rPr lang="en-US"/>
              <a:t>azure machine learning studio</a:t>
            </a:r>
            <a:br>
              <a:rPr lang="en-US"/>
            </a:br>
            <a:r>
              <a:rPr lang="en-US" sz="2000"/>
              <a:t>for the citizen data scientist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CFDE5-AD76-43D6-8A57-70A5D5039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12" y="1389558"/>
            <a:ext cx="9692081" cy="54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279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6768-C60C-4ACA-A57E-01378D556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52387"/>
          </a:xfrm>
        </p:spPr>
        <p:txBody>
          <a:bodyPr>
            <a:noAutofit/>
          </a:bodyPr>
          <a:lstStyle/>
          <a:p>
            <a:r>
              <a:rPr lang="en-US" sz="36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B856-35C8-480E-982D-D81440BCF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6973"/>
            <a:ext cx="10515600" cy="6116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Day 2</a:t>
            </a:r>
          </a:p>
          <a:p>
            <a:pPr lvl="0"/>
            <a:r>
              <a:rPr lang="en-US" dirty="0"/>
              <a:t>Cognitive Services and Knowledge Mining</a:t>
            </a:r>
          </a:p>
          <a:p>
            <a:pPr lvl="1"/>
            <a:r>
              <a:rPr lang="en-US" dirty="0"/>
              <a:t>Image classification</a:t>
            </a:r>
          </a:p>
          <a:p>
            <a:pPr lvl="1"/>
            <a:r>
              <a:rPr lang="en-US" dirty="0"/>
              <a:t>Text sentiment analysis</a:t>
            </a:r>
          </a:p>
          <a:p>
            <a:pPr lvl="1"/>
            <a:r>
              <a:rPr lang="en-US" dirty="0"/>
              <a:t>Text Translation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Azure ML Studio</a:t>
            </a:r>
          </a:p>
          <a:p>
            <a:pPr lvl="1"/>
            <a:r>
              <a:rPr lang="en-US" dirty="0"/>
              <a:t>A quick introduction on the tool for the citizen data scientist</a:t>
            </a:r>
          </a:p>
          <a:p>
            <a:pPr lvl="1"/>
            <a:r>
              <a:rPr lang="en-US" dirty="0"/>
              <a:t>Model training</a:t>
            </a:r>
          </a:p>
          <a:p>
            <a:pPr lvl="1"/>
            <a:r>
              <a:rPr lang="en-US" dirty="0"/>
              <a:t>Model operationalization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lvl="0"/>
            <a:r>
              <a:rPr lang="en-US" dirty="0"/>
              <a:t>More on the Team Data Science Process and </a:t>
            </a:r>
            <a:r>
              <a:rPr lang="en-US" dirty="0" err="1"/>
              <a:t>MLOps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Wrap-up next steps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38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1" y="15813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Machine Learning Studio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5ECAB-3969-4B8A-AE02-7E0DDED3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1" y="593820"/>
            <a:ext cx="11965982" cy="62483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Build a binary classification model</a:t>
            </a:r>
          </a:p>
          <a:p>
            <a:pPr lvl="1"/>
            <a:r>
              <a:rPr lang="en-US" dirty="0"/>
              <a:t>Portal&gt;new&gt;Azure Machine Learning Studio Workspace&gt;create workspace</a:t>
            </a:r>
          </a:p>
          <a:p>
            <a:pPr lvl="1"/>
            <a:r>
              <a:rPr lang="en-US" dirty="0"/>
              <a:t>Inside of workspace&gt;Launch Machine Learning Studio&gt;sign in</a:t>
            </a:r>
          </a:p>
          <a:p>
            <a:pPr lvl="1"/>
            <a:r>
              <a:rPr lang="en-US" dirty="0"/>
              <a:t>Tour left side</a:t>
            </a:r>
          </a:p>
          <a:p>
            <a:pPr lvl="1"/>
            <a:r>
              <a:rPr lang="en-US" dirty="0"/>
              <a:t>Experiment&gt;new&gt;blank experiment</a:t>
            </a:r>
          </a:p>
          <a:p>
            <a:pPr lvl="1"/>
            <a:r>
              <a:rPr lang="en-US" dirty="0"/>
              <a:t>Tour left side</a:t>
            </a:r>
          </a:p>
          <a:p>
            <a:pPr lvl="1"/>
            <a:r>
              <a:rPr lang="en-US" dirty="0"/>
              <a:t>We’ll do this one together</a:t>
            </a:r>
          </a:p>
          <a:p>
            <a:pPr lvl="2"/>
            <a:r>
              <a:rPr lang="en-US" dirty="0"/>
              <a:t>Saved Datasets&gt;Samples&gt;Adult Census Income Binary Classification</a:t>
            </a:r>
          </a:p>
          <a:p>
            <a:pPr lvl="2"/>
            <a:r>
              <a:rPr lang="en-US" dirty="0"/>
              <a:t>Right-click&gt;Dataset&gt;Visualize</a:t>
            </a:r>
          </a:p>
          <a:p>
            <a:pPr lvl="2"/>
            <a:r>
              <a:rPr lang="en-US" dirty="0"/>
              <a:t>Search&gt;split&gt;Split Data</a:t>
            </a:r>
          </a:p>
          <a:p>
            <a:pPr lvl="2"/>
            <a:r>
              <a:rPr lang="en-US" dirty="0"/>
              <a:t>Search&gt;boosted&gt;Two-Class Boosted Decision Tree Model</a:t>
            </a:r>
          </a:p>
          <a:p>
            <a:pPr lvl="2"/>
            <a:r>
              <a:rPr lang="en-US" dirty="0"/>
              <a:t>Search&gt;train&gt;Train Model</a:t>
            </a:r>
          </a:p>
          <a:p>
            <a:pPr lvl="2"/>
            <a:r>
              <a:rPr lang="en-US" dirty="0"/>
              <a:t>Search&gt;score&gt;Score Model</a:t>
            </a:r>
          </a:p>
          <a:p>
            <a:pPr lvl="2"/>
            <a:r>
              <a:rPr lang="en-US" dirty="0"/>
              <a:t>Search&gt;evaluate&gt;Evaluate Model</a:t>
            </a:r>
          </a:p>
          <a:p>
            <a:pPr lvl="2"/>
            <a:r>
              <a:rPr lang="en-US" dirty="0"/>
              <a:t>Save/Run</a:t>
            </a:r>
          </a:p>
          <a:p>
            <a:pPr lvl="2"/>
            <a:r>
              <a:rPr lang="en-US" dirty="0"/>
              <a:t>Setup Web Service&gt;Predictive Service</a:t>
            </a:r>
          </a:p>
          <a:p>
            <a:pPr lvl="2"/>
            <a:r>
              <a:rPr lang="en-US" dirty="0"/>
              <a:t>Run</a:t>
            </a:r>
          </a:p>
          <a:p>
            <a:pPr lvl="2"/>
            <a:r>
              <a:rPr lang="en-US" dirty="0"/>
              <a:t>Deploy Web Service Classic&gt;Test Request/Response</a:t>
            </a:r>
          </a:p>
          <a:p>
            <a:pPr lvl="3"/>
            <a:r>
              <a:rPr lang="en-US" dirty="0"/>
              <a:t>50, Private, 200000, Bachelors, 16, Married-civ-spouse, Prof-specialty, Husband, White, Male, 0, 0, 40 United States</a:t>
            </a:r>
          </a:p>
          <a:p>
            <a:pPr lvl="3"/>
            <a:r>
              <a:rPr lang="en-US" dirty="0"/>
              <a:t>Result: … , "&gt;50K","0.634786188602448"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2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7ADF-5687-4666-B10A-6E1C8CA4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" y="-94632"/>
            <a:ext cx="10515600" cy="691318"/>
          </a:xfrm>
        </p:spPr>
        <p:txBody>
          <a:bodyPr>
            <a:normAutofit/>
          </a:bodyPr>
          <a:lstStyle/>
          <a:p>
            <a:r>
              <a:rPr lang="en-US" sz="3600" dirty="0"/>
              <a:t>Data science is a team sport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86604E39-0687-4A7F-8906-CFFBC9745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086"/>
            <a:ext cx="5808164" cy="4332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A3E88-B559-43EE-93E6-899521054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412" y="908958"/>
            <a:ext cx="6314588" cy="3638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C81A66-0F53-4DF5-AE54-7D7DA999C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60" y="4620804"/>
            <a:ext cx="5380139" cy="22371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C2151-66A9-4C55-98B8-CF41188B3DA8}"/>
              </a:ext>
            </a:extLst>
          </p:cNvPr>
          <p:cNvSpPr txBox="1"/>
          <p:nvPr/>
        </p:nvSpPr>
        <p:spPr>
          <a:xfrm>
            <a:off x="0" y="1646730"/>
            <a:ext cx="289002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http://aka.ms/tdsp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F41AE-2EB8-415B-940C-5CC841CB4D34}"/>
              </a:ext>
            </a:extLst>
          </p:cNvPr>
          <p:cNvSpPr txBox="1"/>
          <p:nvPr/>
        </p:nvSpPr>
        <p:spPr>
          <a:xfrm>
            <a:off x="0" y="336494"/>
            <a:ext cx="42329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Team Data Science Process</a:t>
            </a:r>
          </a:p>
        </p:txBody>
      </p:sp>
    </p:spTree>
    <p:extLst>
      <p:ext uri="{BB962C8B-B14F-4D97-AF65-F5344CB8AC3E}">
        <p14:creationId xmlns:p14="http://schemas.microsoft.com/office/powerpoint/2010/main" val="3577798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AI DevOps lifecycle</a:t>
            </a:r>
          </a:p>
        </p:txBody>
      </p:sp>
      <p:sp>
        <p:nvSpPr>
          <p:cNvPr id="140" name="TextBox 8">
            <a:extLst>
              <a:ext uri="{FF2B5EF4-FFF2-40B4-BE49-F238E27FC236}">
                <a16:creationId xmlns:a16="http://schemas.microsoft.com/office/drawing/2014/main" id="{C9C72490-9715-440A-963C-BD1E0CD77FCA}"/>
              </a:ext>
            </a:extLst>
          </p:cNvPr>
          <p:cNvSpPr txBox="1"/>
          <p:nvPr/>
        </p:nvSpPr>
        <p:spPr>
          <a:xfrm>
            <a:off x="778073" y="4856206"/>
            <a:ext cx="3130428" cy="1253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Experiment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Data Acquisition 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Business Understanding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Initial Modeling</a:t>
            </a:r>
          </a:p>
        </p:txBody>
      </p:sp>
      <p:sp>
        <p:nvSpPr>
          <p:cNvPr id="141" name="TextBox 8">
            <a:extLst>
              <a:ext uri="{FF2B5EF4-FFF2-40B4-BE49-F238E27FC236}">
                <a16:creationId xmlns:a16="http://schemas.microsoft.com/office/drawing/2014/main" id="{EC787D24-B4BA-426A-AED2-3452B1B39754}"/>
              </a:ext>
            </a:extLst>
          </p:cNvPr>
          <p:cNvSpPr txBox="1"/>
          <p:nvPr/>
        </p:nvSpPr>
        <p:spPr>
          <a:xfrm>
            <a:off x="4897463" y="4856206"/>
            <a:ext cx="3130428" cy="6994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Develop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Modeling</a:t>
            </a:r>
            <a:endParaRPr kumimoji="0" lang="en-US" sz="1800" b="1" i="0" u="none" strike="noStrike" kern="800" cap="none" spc="98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Ligh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42" name="TextBox 44">
            <a:extLst>
              <a:ext uri="{FF2B5EF4-FFF2-40B4-BE49-F238E27FC236}">
                <a16:creationId xmlns:a16="http://schemas.microsoft.com/office/drawing/2014/main" id="{89B7706A-696C-4DD4-BC16-63897AC86E47}"/>
              </a:ext>
            </a:extLst>
          </p:cNvPr>
          <p:cNvSpPr txBox="1"/>
          <p:nvPr/>
        </p:nvSpPr>
        <p:spPr>
          <a:xfrm>
            <a:off x="8361105" y="4858527"/>
            <a:ext cx="3129224" cy="1675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Operate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Delivery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Data Feedback Loop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System + Model Monitoring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45" b="0" i="0" u="none" strike="noStrike" kern="800" cap="none" spc="98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Segoe UI Ligh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43" name="Freeform 28">
            <a:extLst>
              <a:ext uri="{FF2B5EF4-FFF2-40B4-BE49-F238E27FC236}">
                <a16:creationId xmlns:a16="http://schemas.microsoft.com/office/drawing/2014/main" id="{23EE7238-0B6D-475B-B96D-046C04D12A42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gray">
          <a:xfrm rot="2781258">
            <a:off x="2804848" y="2147510"/>
            <a:ext cx="1824326" cy="1855063"/>
          </a:xfrm>
          <a:custGeom>
            <a:avLst/>
            <a:gdLst>
              <a:gd name="T0" fmla="*/ 853546768 w 425"/>
              <a:gd name="T1" fmla="*/ 2147483647 h 425"/>
              <a:gd name="T2" fmla="*/ 362757401 w 425"/>
              <a:gd name="T3" fmla="*/ 718866784 h 425"/>
              <a:gd name="T4" fmla="*/ 2147483647 w 425"/>
              <a:gd name="T5" fmla="*/ 308085710 h 425"/>
              <a:gd name="T6" fmla="*/ 2147483647 w 425"/>
              <a:gd name="T7" fmla="*/ 1842473085 h 425"/>
              <a:gd name="T8" fmla="*/ 853546768 w 425"/>
              <a:gd name="T9" fmla="*/ 2147483647 h 4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5"/>
              <a:gd name="T16" fmla="*/ 0 h 425"/>
              <a:gd name="T17" fmla="*/ 425 w 425"/>
              <a:gd name="T18" fmla="*/ 425 h 4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5" h="425">
                <a:moveTo>
                  <a:pt x="120" y="373"/>
                </a:moveTo>
                <a:cubicBezTo>
                  <a:pt x="31" y="322"/>
                  <a:pt x="0" y="208"/>
                  <a:pt x="51" y="119"/>
                </a:cubicBezTo>
                <a:cubicBezTo>
                  <a:pt x="103" y="30"/>
                  <a:pt x="217" y="0"/>
                  <a:pt x="306" y="51"/>
                </a:cubicBezTo>
                <a:cubicBezTo>
                  <a:pt x="394" y="103"/>
                  <a:pt x="425" y="216"/>
                  <a:pt x="374" y="305"/>
                </a:cubicBezTo>
                <a:cubicBezTo>
                  <a:pt x="322" y="394"/>
                  <a:pt x="208" y="425"/>
                  <a:pt x="120" y="373"/>
                </a:cubicBezTo>
                <a:close/>
              </a:path>
            </a:pathLst>
          </a:custGeom>
          <a:noFill/>
          <a:ln w="317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5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5" name="Freeform 39">
            <a:extLst>
              <a:ext uri="{FF2B5EF4-FFF2-40B4-BE49-F238E27FC236}">
                <a16:creationId xmlns:a16="http://schemas.microsoft.com/office/drawing/2014/main" id="{D68604F8-4686-4EF9-B60D-63E8F06A2124}"/>
              </a:ext>
            </a:extLst>
          </p:cNvPr>
          <p:cNvSpPr>
            <a:spLocks noEditPoints="1"/>
          </p:cNvSpPr>
          <p:nvPr/>
        </p:nvSpPr>
        <p:spPr bwMode="auto">
          <a:xfrm rot="326988" flipH="1">
            <a:off x="6654368" y="2295014"/>
            <a:ext cx="161461" cy="275479"/>
          </a:xfrm>
          <a:custGeom>
            <a:avLst/>
            <a:gdLst>
              <a:gd name="T0" fmla="*/ 112 w 112"/>
              <a:gd name="T1" fmla="*/ 56 h 190"/>
              <a:gd name="T2" fmla="*/ 56 w 112"/>
              <a:gd name="T3" fmla="*/ 0 h 190"/>
              <a:gd name="T4" fmla="*/ 0 w 112"/>
              <a:gd name="T5" fmla="*/ 56 h 190"/>
              <a:gd name="T6" fmla="*/ 49 w 112"/>
              <a:gd name="T7" fmla="*/ 112 h 190"/>
              <a:gd name="T8" fmla="*/ 49 w 112"/>
              <a:gd name="T9" fmla="*/ 125 h 190"/>
              <a:gd name="T10" fmla="*/ 43 w 112"/>
              <a:gd name="T11" fmla="*/ 125 h 190"/>
              <a:gd name="T12" fmla="*/ 43 w 112"/>
              <a:gd name="T13" fmla="*/ 190 h 190"/>
              <a:gd name="T14" fmla="*/ 69 w 112"/>
              <a:gd name="T15" fmla="*/ 190 h 190"/>
              <a:gd name="T16" fmla="*/ 69 w 112"/>
              <a:gd name="T17" fmla="*/ 125 h 190"/>
              <a:gd name="T18" fmla="*/ 63 w 112"/>
              <a:gd name="T19" fmla="*/ 125 h 190"/>
              <a:gd name="T20" fmla="*/ 63 w 112"/>
              <a:gd name="T21" fmla="*/ 112 h 190"/>
              <a:gd name="T22" fmla="*/ 112 w 112"/>
              <a:gd name="T23" fmla="*/ 56 h 190"/>
              <a:gd name="T24" fmla="*/ 21 w 112"/>
              <a:gd name="T25" fmla="*/ 56 h 190"/>
              <a:gd name="T26" fmla="*/ 56 w 112"/>
              <a:gd name="T27" fmla="*/ 21 h 190"/>
              <a:gd name="T28" fmla="*/ 92 w 112"/>
              <a:gd name="T29" fmla="*/ 56 h 190"/>
              <a:gd name="T30" fmla="*/ 56 w 112"/>
              <a:gd name="T31" fmla="*/ 92 h 190"/>
              <a:gd name="T32" fmla="*/ 21 w 112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2" h="190">
                <a:moveTo>
                  <a:pt x="112" y="56"/>
                </a:moveTo>
                <a:cubicBezTo>
                  <a:pt x="112" y="25"/>
                  <a:pt x="87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5"/>
                  <a:pt x="22" y="109"/>
                  <a:pt x="49" y="112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3" y="125"/>
                  <a:pt x="43" y="125"/>
                  <a:pt x="43" y="125"/>
                </a:cubicBezTo>
                <a:cubicBezTo>
                  <a:pt x="43" y="190"/>
                  <a:pt x="43" y="190"/>
                  <a:pt x="43" y="190"/>
                </a:cubicBezTo>
                <a:cubicBezTo>
                  <a:pt x="69" y="190"/>
                  <a:pt x="69" y="190"/>
                  <a:pt x="69" y="190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91" y="109"/>
                  <a:pt x="112" y="85"/>
                  <a:pt x="112" y="56"/>
                </a:cubicBezTo>
                <a:close/>
                <a:moveTo>
                  <a:pt x="21" y="56"/>
                </a:moveTo>
                <a:cubicBezTo>
                  <a:pt x="21" y="37"/>
                  <a:pt x="37" y="21"/>
                  <a:pt x="56" y="21"/>
                </a:cubicBezTo>
                <a:cubicBezTo>
                  <a:pt x="76" y="21"/>
                  <a:pt x="92" y="37"/>
                  <a:pt x="92" y="56"/>
                </a:cubicBezTo>
                <a:cubicBezTo>
                  <a:pt x="92" y="76"/>
                  <a:pt x="76" y="92"/>
                  <a:pt x="56" y="92"/>
                </a:cubicBezTo>
                <a:cubicBezTo>
                  <a:pt x="37" y="92"/>
                  <a:pt x="21" y="76"/>
                  <a:pt x="21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2531" tIns="46266" rIns="92531" bIns="462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7F476DC-4D12-4A19-AAEB-7D94278C9C18}"/>
              </a:ext>
            </a:extLst>
          </p:cNvPr>
          <p:cNvSpPr txBox="1"/>
          <p:nvPr/>
        </p:nvSpPr>
        <p:spPr>
          <a:xfrm rot="1890962" flipH="1" flipV="1">
            <a:off x="7399008" y="3086737"/>
            <a:ext cx="1257767" cy="387747"/>
          </a:xfrm>
          <a:prstGeom prst="rect">
            <a:avLst/>
          </a:prstGeom>
          <a:noFill/>
        </p:spPr>
        <p:txBody>
          <a:bodyPr wrap="square" lIns="36429" tIns="36429" rIns="36429" bIns="36429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98" b="1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C3BDC5-FCE6-4DA2-A360-7016ACB1F581}"/>
              </a:ext>
            </a:extLst>
          </p:cNvPr>
          <p:cNvGrpSpPr/>
          <p:nvPr/>
        </p:nvGrpSpPr>
        <p:grpSpPr>
          <a:xfrm>
            <a:off x="2191805" y="1503404"/>
            <a:ext cx="3050411" cy="3078845"/>
            <a:chOff x="2197971" y="1559524"/>
            <a:chExt cx="3057324" cy="302929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1BE89B7-678C-4E9F-916B-C32F15AE78AA}"/>
                </a:ext>
              </a:extLst>
            </p:cNvPr>
            <p:cNvSpPr txBox="1"/>
            <p:nvPr/>
          </p:nvSpPr>
          <p:spPr>
            <a:xfrm rot="1890962">
              <a:off x="3251185" y="2675110"/>
              <a:ext cx="1257767" cy="387747"/>
            </a:xfrm>
            <a:prstGeom prst="rect">
              <a:avLst/>
            </a:prstGeom>
            <a:noFill/>
          </p:spPr>
          <p:txBody>
            <a:bodyPr wrap="square" lIns="36429" tIns="36429" rIns="36429" bIns="3642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98" b="1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0">
              <a:extLst>
                <a:ext uri="{FF2B5EF4-FFF2-40B4-BE49-F238E27FC236}">
                  <a16:creationId xmlns:a16="http://schemas.microsoft.com/office/drawing/2014/main" id="{955D5F7B-867B-4C58-9CF7-87BBBB624BD0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 rot="2781258">
              <a:off x="3087303" y="1568502"/>
              <a:ext cx="1326082" cy="1308125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8FB4DB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srgbClr val="8FB4DB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39">
              <a:extLst>
                <a:ext uri="{FF2B5EF4-FFF2-40B4-BE49-F238E27FC236}">
                  <a16:creationId xmlns:a16="http://schemas.microsoft.com/office/drawing/2014/main" id="{1E296C15-F537-4FDF-BC2F-1AB7FB74077F}"/>
                </a:ext>
              </a:extLst>
            </p:cNvPr>
            <p:cNvSpPr>
              <a:spLocks noEditPoints="1"/>
            </p:cNvSpPr>
            <p:nvPr/>
          </p:nvSpPr>
          <p:spPr bwMode="auto">
            <a:xfrm rot="21273012">
              <a:off x="2927931" y="2321893"/>
              <a:ext cx="161463" cy="275480"/>
            </a:xfrm>
            <a:custGeom>
              <a:avLst/>
              <a:gdLst>
                <a:gd name="T0" fmla="*/ 112 w 112"/>
                <a:gd name="T1" fmla="*/ 56 h 190"/>
                <a:gd name="T2" fmla="*/ 56 w 112"/>
                <a:gd name="T3" fmla="*/ 0 h 190"/>
                <a:gd name="T4" fmla="*/ 0 w 112"/>
                <a:gd name="T5" fmla="*/ 56 h 190"/>
                <a:gd name="T6" fmla="*/ 49 w 112"/>
                <a:gd name="T7" fmla="*/ 112 h 190"/>
                <a:gd name="T8" fmla="*/ 49 w 112"/>
                <a:gd name="T9" fmla="*/ 125 h 190"/>
                <a:gd name="T10" fmla="*/ 43 w 112"/>
                <a:gd name="T11" fmla="*/ 125 h 190"/>
                <a:gd name="T12" fmla="*/ 43 w 112"/>
                <a:gd name="T13" fmla="*/ 190 h 190"/>
                <a:gd name="T14" fmla="*/ 69 w 112"/>
                <a:gd name="T15" fmla="*/ 190 h 190"/>
                <a:gd name="T16" fmla="*/ 69 w 112"/>
                <a:gd name="T17" fmla="*/ 125 h 190"/>
                <a:gd name="T18" fmla="*/ 63 w 112"/>
                <a:gd name="T19" fmla="*/ 125 h 190"/>
                <a:gd name="T20" fmla="*/ 63 w 112"/>
                <a:gd name="T21" fmla="*/ 112 h 190"/>
                <a:gd name="T22" fmla="*/ 112 w 112"/>
                <a:gd name="T23" fmla="*/ 56 h 190"/>
                <a:gd name="T24" fmla="*/ 21 w 112"/>
                <a:gd name="T25" fmla="*/ 56 h 190"/>
                <a:gd name="T26" fmla="*/ 56 w 112"/>
                <a:gd name="T27" fmla="*/ 21 h 190"/>
                <a:gd name="T28" fmla="*/ 92 w 112"/>
                <a:gd name="T29" fmla="*/ 56 h 190"/>
                <a:gd name="T30" fmla="*/ 56 w 112"/>
                <a:gd name="T31" fmla="*/ 92 h 190"/>
                <a:gd name="T32" fmla="*/ 21 w 112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90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5"/>
                    <a:pt x="22" y="109"/>
                    <a:pt x="49" y="112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91" y="109"/>
                    <a:pt x="112" y="85"/>
                    <a:pt x="112" y="56"/>
                  </a:cubicBezTo>
                  <a:close/>
                  <a:moveTo>
                    <a:pt x="21" y="56"/>
                  </a:moveTo>
                  <a:cubicBezTo>
                    <a:pt x="21" y="37"/>
                    <a:pt x="37" y="21"/>
                    <a:pt x="56" y="21"/>
                  </a:cubicBezTo>
                  <a:cubicBezTo>
                    <a:pt x="76" y="21"/>
                    <a:pt x="92" y="37"/>
                    <a:pt x="92" y="56"/>
                  </a:cubicBezTo>
                  <a:cubicBezTo>
                    <a:pt x="92" y="76"/>
                    <a:pt x="76" y="92"/>
                    <a:pt x="56" y="92"/>
                  </a:cubicBezTo>
                  <a:cubicBezTo>
                    <a:pt x="37" y="92"/>
                    <a:pt x="21" y="76"/>
                    <a:pt x="21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2531" tIns="46266" rIns="92531" bIns="4626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F4DB87A-F18A-47B9-9E4D-6BA83F729920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 rot="13569486">
              <a:off x="3936339" y="2430327"/>
              <a:ext cx="1290313" cy="1347598"/>
            </a:xfrm>
            <a:custGeom>
              <a:avLst/>
              <a:gdLst>
                <a:gd name="T0" fmla="*/ 2121034554 w 301"/>
                <a:gd name="T1" fmla="*/ 1296596275 h 309"/>
                <a:gd name="T2" fmla="*/ 1362002072 w 301"/>
                <a:gd name="T3" fmla="*/ 1133767904 h 309"/>
                <a:gd name="T4" fmla="*/ 673907041 w 301"/>
                <a:gd name="T5" fmla="*/ 247259053 h 309"/>
                <a:gd name="T6" fmla="*/ 333405857 w 301"/>
                <a:gd name="T7" fmla="*/ 0 h 309"/>
                <a:gd name="T8" fmla="*/ 0 w 301"/>
                <a:gd name="T9" fmla="*/ 253287903 h 309"/>
                <a:gd name="T10" fmla="*/ 2064285259 w 301"/>
                <a:gd name="T11" fmla="*/ 1863480074 h 309"/>
                <a:gd name="T12" fmla="*/ 2135222544 w 301"/>
                <a:gd name="T13" fmla="*/ 1863480074 h 309"/>
                <a:gd name="T14" fmla="*/ 1830190086 w 301"/>
                <a:gd name="T15" fmla="*/ 1574006869 h 309"/>
                <a:gd name="T16" fmla="*/ 2121034554 w 301"/>
                <a:gd name="T17" fmla="*/ 1296596275 h 3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309"/>
                <a:gd name="T29" fmla="*/ 301 w 301"/>
                <a:gd name="T30" fmla="*/ 309 h 30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309">
                  <a:moveTo>
                    <a:pt x="299" y="215"/>
                  </a:moveTo>
                  <a:cubicBezTo>
                    <a:pt x="263" y="216"/>
                    <a:pt x="226" y="208"/>
                    <a:pt x="192" y="188"/>
                  </a:cubicBezTo>
                  <a:cubicBezTo>
                    <a:pt x="136" y="156"/>
                    <a:pt x="102" y="101"/>
                    <a:pt x="95" y="4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3" y="191"/>
                    <a:pt x="138" y="309"/>
                    <a:pt x="291" y="309"/>
                  </a:cubicBezTo>
                  <a:cubicBezTo>
                    <a:pt x="295" y="309"/>
                    <a:pt x="298" y="309"/>
                    <a:pt x="301" y="309"/>
                  </a:cubicBezTo>
                  <a:cubicBezTo>
                    <a:pt x="258" y="261"/>
                    <a:pt x="258" y="261"/>
                    <a:pt x="258" y="261"/>
                  </a:cubicBezTo>
                  <a:lnTo>
                    <a:pt x="299" y="215"/>
                  </a:lnTo>
                  <a:close/>
                </a:path>
              </a:pathLst>
            </a:custGeom>
            <a:solidFill>
              <a:srgbClr val="76A4D3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9A95882B-666C-45AE-B0B3-5994B6C497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 rot="18981258">
              <a:off x="2197971" y="2406783"/>
              <a:ext cx="1337167" cy="1297283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3F7FC2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0">
              <a:extLst>
                <a:ext uri="{FF2B5EF4-FFF2-40B4-BE49-F238E27FC236}">
                  <a16:creationId xmlns:a16="http://schemas.microsoft.com/office/drawing/2014/main" id="{8BEA7C38-4C48-44CB-8F5A-BD8B83CAC00A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 rot="13581258">
              <a:off x="3023251" y="3271716"/>
              <a:ext cx="1326082" cy="1308125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76A4D3"/>
            </a:solidFill>
            <a:ln w="3175" cap="flat" cmpd="sng">
              <a:solidFill>
                <a:srgbClr val="72A1D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9BFC5C4-31B9-4568-97F2-CAD526631C5D}"/>
                </a:ext>
              </a:extLst>
            </p:cNvPr>
            <p:cNvSpPr txBox="1"/>
            <p:nvPr/>
          </p:nvSpPr>
          <p:spPr>
            <a:xfrm>
              <a:off x="3030700" y="2909001"/>
              <a:ext cx="1372622" cy="350568"/>
            </a:xfrm>
            <a:prstGeom prst="rect">
              <a:avLst/>
            </a:prstGeom>
            <a:noFill/>
          </p:spPr>
          <p:txBody>
            <a:bodyPr wrap="square" lIns="36429" tIns="36429" rIns="36429" bIns="3642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Experiment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8FD33D-25DF-4335-9E8E-3C90AD6635A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6140" y="1726670"/>
            <a:ext cx="4585160" cy="2632314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3ADA5403-A569-4263-9073-B93C7AF731CF}"/>
              </a:ext>
            </a:extLst>
          </p:cNvPr>
          <p:cNvSpPr txBox="1"/>
          <p:nvPr/>
        </p:nvSpPr>
        <p:spPr>
          <a:xfrm>
            <a:off x="4897463" y="5278629"/>
            <a:ext cx="31304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3" marR="0" lvl="1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	   + Testing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Integration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29950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ECD4-1699-454D-AF6B-027117574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/>
              <a:t>Key Goals of DevOps for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660C1-4387-451D-BF96-7DEC97D883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856167"/>
          </a:xfrm>
        </p:spPr>
        <p:txBody>
          <a:bodyPr/>
          <a:lstStyle/>
          <a:p>
            <a:pPr lvl="1"/>
            <a:r>
              <a:rPr lang="en-US" sz="3200" dirty="0"/>
              <a:t>Repeatability of model creation &amp; behavior</a:t>
            </a:r>
          </a:p>
          <a:p>
            <a:pPr lvl="1"/>
            <a:r>
              <a:rPr lang="en-US" sz="3200" dirty="0"/>
              <a:t>Evaluation of model predictions</a:t>
            </a:r>
          </a:p>
          <a:p>
            <a:pPr lvl="1"/>
            <a:r>
              <a:rPr lang="en-US" sz="3200" dirty="0"/>
              <a:t>Managing different model versions and files</a:t>
            </a:r>
          </a:p>
          <a:p>
            <a:pPr lvl="1"/>
            <a:r>
              <a:rPr lang="en-US" sz="3200" dirty="0"/>
              <a:t>Operationalization of the model</a:t>
            </a:r>
          </a:p>
          <a:p>
            <a:pPr lvl="1"/>
            <a:r>
              <a:rPr lang="en-US" sz="3200" dirty="0"/>
              <a:t>Monitoring of training and scoring pipelines</a:t>
            </a:r>
          </a:p>
        </p:txBody>
      </p:sp>
    </p:spTree>
    <p:extLst>
      <p:ext uri="{BB962C8B-B14F-4D97-AF65-F5344CB8AC3E}">
        <p14:creationId xmlns:p14="http://schemas.microsoft.com/office/powerpoint/2010/main" val="287612422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3E991838-0292-475E-BE6E-7DC25E750F50}"/>
              </a:ext>
            </a:extLst>
          </p:cNvPr>
          <p:cNvSpPr/>
          <p:nvPr/>
        </p:nvSpPr>
        <p:spPr>
          <a:xfrm>
            <a:off x="9697091" y="2657759"/>
            <a:ext cx="885374" cy="338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5497">
              <a:defRPr/>
            </a:pPr>
            <a:r>
              <a:rPr lang="en-US" sz="1567" spc="-29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162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2D1D68FC-A62F-4778-A883-AAE7751C4302}"/>
              </a:ext>
            </a:extLst>
          </p:cNvPr>
          <p:cNvSpPr/>
          <p:nvPr/>
        </p:nvSpPr>
        <p:spPr>
          <a:xfrm>
            <a:off x="8145143" y="2655363"/>
            <a:ext cx="888580" cy="338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5497">
              <a:defRPr/>
            </a:pPr>
            <a:r>
              <a:rPr lang="en-US" sz="1567" spc="-29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162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Operate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70D6ABA-4203-4617-9F8A-09CE1249F5F3}"/>
              </a:ext>
            </a:extLst>
          </p:cNvPr>
          <p:cNvSpPr/>
          <p:nvPr/>
        </p:nvSpPr>
        <p:spPr>
          <a:xfrm>
            <a:off x="4641855" y="2655363"/>
            <a:ext cx="1364923" cy="338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5497">
              <a:defRPr/>
            </a:pPr>
            <a:r>
              <a:rPr lang="en-US" sz="1567" spc="-29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162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Build and test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5C899AB-6676-4076-85CF-AF2C1A150D14}"/>
              </a:ext>
            </a:extLst>
          </p:cNvPr>
          <p:cNvSpPr/>
          <p:nvPr/>
        </p:nvSpPr>
        <p:spPr>
          <a:xfrm>
            <a:off x="1108888" y="2655363"/>
            <a:ext cx="1408200" cy="338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5497">
              <a:defRPr/>
            </a:pPr>
            <a:r>
              <a:rPr lang="en-US" sz="1567" spc="-29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162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Plan and track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A1F2E97-4F18-47D0-93E8-ED3AB15C7B63}"/>
              </a:ext>
            </a:extLst>
          </p:cNvPr>
          <p:cNvSpPr/>
          <p:nvPr/>
        </p:nvSpPr>
        <p:spPr>
          <a:xfrm>
            <a:off x="6669300" y="2655363"/>
            <a:ext cx="802670" cy="338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5497">
              <a:defRPr/>
            </a:pPr>
            <a:r>
              <a:rPr lang="en-US" sz="1567" spc="-29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162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Deploy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BC5C16C-679E-4BB5-A971-AA28B4D3DF54}"/>
              </a:ext>
            </a:extLst>
          </p:cNvPr>
          <p:cNvSpPr/>
          <p:nvPr/>
        </p:nvSpPr>
        <p:spPr>
          <a:xfrm>
            <a:off x="3212645" y="2657759"/>
            <a:ext cx="643676" cy="338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5497">
              <a:defRPr/>
            </a:pPr>
            <a:r>
              <a:rPr lang="en-US" sz="1567" spc="-29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162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endParaRPr lang="en-US" sz="1567"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162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1679A01-E2FC-4EB4-929E-4146AE58A82C}"/>
              </a:ext>
            </a:extLst>
          </p:cNvPr>
          <p:cNvCxnSpPr>
            <a:cxnSpLocks/>
          </p:cNvCxnSpPr>
          <p:nvPr/>
        </p:nvCxnSpPr>
        <p:spPr>
          <a:xfrm flipV="1">
            <a:off x="2458172" y="3836752"/>
            <a:ext cx="402804" cy="0"/>
          </a:xfrm>
          <a:prstGeom prst="straightConnector1">
            <a:avLst/>
          </a:prstGeom>
          <a:ln w="19050" cap="rnd">
            <a:solidFill>
              <a:schemeClr val="bg1">
                <a:lumMod val="75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C4FB374-A532-4FCD-B126-707D0B205F12}"/>
              </a:ext>
            </a:extLst>
          </p:cNvPr>
          <p:cNvCxnSpPr>
            <a:cxnSpLocks/>
          </p:cNvCxnSpPr>
          <p:nvPr/>
        </p:nvCxnSpPr>
        <p:spPr>
          <a:xfrm flipV="1">
            <a:off x="4225372" y="3836752"/>
            <a:ext cx="402804" cy="0"/>
          </a:xfrm>
          <a:prstGeom prst="straightConnector1">
            <a:avLst/>
          </a:prstGeom>
          <a:ln w="19050" cap="rnd">
            <a:solidFill>
              <a:schemeClr val="bg1">
                <a:lumMod val="75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100B4B-4013-4220-9A4E-D2DD3BB662DE}"/>
              </a:ext>
            </a:extLst>
          </p:cNvPr>
          <p:cNvCxnSpPr>
            <a:cxnSpLocks/>
          </p:cNvCxnSpPr>
          <p:nvPr/>
        </p:nvCxnSpPr>
        <p:spPr>
          <a:xfrm flipV="1">
            <a:off x="5982846" y="3836752"/>
            <a:ext cx="402804" cy="0"/>
          </a:xfrm>
          <a:prstGeom prst="straightConnector1">
            <a:avLst/>
          </a:prstGeom>
          <a:ln w="19050" cap="rnd">
            <a:solidFill>
              <a:schemeClr val="bg1">
                <a:lumMod val="75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D7848B3-BE94-4FAC-A274-1742DD283474}"/>
              </a:ext>
            </a:extLst>
          </p:cNvPr>
          <p:cNvCxnSpPr>
            <a:cxnSpLocks/>
          </p:cNvCxnSpPr>
          <p:nvPr/>
        </p:nvCxnSpPr>
        <p:spPr>
          <a:xfrm flipV="1">
            <a:off x="7617006" y="3836752"/>
            <a:ext cx="402804" cy="0"/>
          </a:xfrm>
          <a:prstGeom prst="straightConnector1">
            <a:avLst/>
          </a:prstGeom>
          <a:ln w="19050" cap="rnd">
            <a:solidFill>
              <a:schemeClr val="bg1">
                <a:lumMod val="75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1BF8A22-6EC4-46E5-A8DF-2BF1D2EBB9D4}"/>
              </a:ext>
            </a:extLst>
          </p:cNvPr>
          <p:cNvCxnSpPr>
            <a:cxnSpLocks/>
          </p:cNvCxnSpPr>
          <p:nvPr/>
        </p:nvCxnSpPr>
        <p:spPr>
          <a:xfrm flipV="1">
            <a:off x="9135908" y="3836752"/>
            <a:ext cx="402804" cy="0"/>
          </a:xfrm>
          <a:prstGeom prst="straightConnector1">
            <a:avLst/>
          </a:prstGeom>
          <a:ln w="19050" cap="rnd">
            <a:solidFill>
              <a:schemeClr val="bg1">
                <a:lumMod val="75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C00DA3ED-324D-4031-95CC-E8D5990E5A26}"/>
              </a:ext>
            </a:extLst>
          </p:cNvPr>
          <p:cNvCxnSpPr>
            <a:cxnSpLocks/>
          </p:cNvCxnSpPr>
          <p:nvPr/>
        </p:nvCxnSpPr>
        <p:spPr>
          <a:xfrm rot="10800000">
            <a:off x="1168037" y="3227077"/>
            <a:ext cx="9373846" cy="594219"/>
          </a:xfrm>
          <a:prstGeom prst="bentConnector3">
            <a:avLst>
              <a:gd name="adj1" fmla="val -2646"/>
            </a:avLst>
          </a:prstGeom>
          <a:ln w="19050" cap="rnd">
            <a:solidFill>
              <a:schemeClr val="bg1">
                <a:lumMod val="75000"/>
              </a:schemeClr>
            </a:solidFill>
            <a:headEnd type="none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BE36B55-616C-43AD-9701-8446E51D8106}"/>
              </a:ext>
            </a:extLst>
          </p:cNvPr>
          <p:cNvCxnSpPr>
            <a:cxnSpLocks/>
          </p:cNvCxnSpPr>
          <p:nvPr/>
        </p:nvCxnSpPr>
        <p:spPr>
          <a:xfrm>
            <a:off x="1153877" y="3836752"/>
            <a:ext cx="283566" cy="0"/>
          </a:xfrm>
          <a:prstGeom prst="straightConnector1">
            <a:avLst/>
          </a:prstGeom>
          <a:ln w="19050" cap="rnd">
            <a:solidFill>
              <a:schemeClr val="bg1">
                <a:lumMod val="75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B7B923F-1F70-48B2-AE31-051D47EF55CF}"/>
              </a:ext>
            </a:extLst>
          </p:cNvPr>
          <p:cNvCxnSpPr>
            <a:cxnSpLocks/>
          </p:cNvCxnSpPr>
          <p:nvPr/>
        </p:nvCxnSpPr>
        <p:spPr>
          <a:xfrm flipV="1">
            <a:off x="1153877" y="3227078"/>
            <a:ext cx="0" cy="609676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headEnd type="none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A963DAD-2BC4-4E71-AF46-57A36E2ECE1D}"/>
              </a:ext>
            </a:extLst>
          </p:cNvPr>
          <p:cNvGrpSpPr/>
          <p:nvPr/>
        </p:nvGrpSpPr>
        <p:grpSpPr>
          <a:xfrm>
            <a:off x="1259070" y="3599248"/>
            <a:ext cx="1107839" cy="816765"/>
            <a:chOff x="1418556" y="2937917"/>
            <a:chExt cx="1107996" cy="81688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B62F894-27A2-4655-8F1A-9C389CCC0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775" y="2937917"/>
              <a:ext cx="407551" cy="404852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05229D1-5139-4E5A-8C88-6A9B4B21354E}"/>
                </a:ext>
              </a:extLst>
            </p:cNvPr>
            <p:cNvSpPr/>
            <p:nvPr/>
          </p:nvSpPr>
          <p:spPr>
            <a:xfrm>
              <a:off x="1418556" y="3339556"/>
              <a:ext cx="1107996" cy="4152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497">
                <a:defRPr/>
              </a:pPr>
              <a:r>
                <a:rPr lang="en-US" sz="1028">
                  <a:gradFill>
                    <a:gsLst>
                      <a:gs pos="0">
                        <a:srgbClr val="737373"/>
                      </a:gs>
                      <a:gs pos="100000">
                        <a:srgbClr val="737373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Boards</a:t>
              </a:r>
            </a:p>
            <a:p>
              <a:pPr algn="ctr" defTabSz="895497">
                <a:defRPr/>
              </a:pPr>
              <a:r>
                <a:rPr lang="en-US" sz="1028">
                  <a:gradFill>
                    <a:gsLst>
                      <a:gs pos="0">
                        <a:srgbClr val="737373"/>
                      </a:gs>
                      <a:gs pos="100000">
                        <a:srgbClr val="737373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(Azure DevOps)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3E929E-6D3B-4BC1-95B2-816AB529D3D8}"/>
              </a:ext>
            </a:extLst>
          </p:cNvPr>
          <p:cNvGrpSpPr/>
          <p:nvPr/>
        </p:nvGrpSpPr>
        <p:grpSpPr>
          <a:xfrm>
            <a:off x="2719197" y="3599248"/>
            <a:ext cx="1630576" cy="810284"/>
            <a:chOff x="2878889" y="2937917"/>
            <a:chExt cx="1630807" cy="810399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40D5AF4-9C81-496C-ADE7-F17209873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607" y="2937917"/>
              <a:ext cx="377361" cy="404852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0443FF-A44C-426A-9B78-53C0538ABAC2}"/>
                </a:ext>
              </a:extLst>
            </p:cNvPr>
            <p:cNvSpPr/>
            <p:nvPr/>
          </p:nvSpPr>
          <p:spPr>
            <a:xfrm>
              <a:off x="2878889" y="3339556"/>
              <a:ext cx="1630807" cy="408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497">
                <a:defRPr/>
              </a:pPr>
              <a:r>
                <a:rPr lang="en-US" sz="1028">
                  <a:gradFill>
                    <a:gsLst>
                      <a:gs pos="0">
                        <a:srgbClr val="737373"/>
                      </a:gs>
                      <a:gs pos="100000">
                        <a:srgbClr val="737373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Repos</a:t>
              </a:r>
            </a:p>
            <a:p>
              <a:pPr algn="ctr" defTabSz="895497">
                <a:defRPr/>
              </a:pPr>
              <a:r>
                <a:rPr lang="en-US" sz="1028">
                  <a:gradFill>
                    <a:gsLst>
                      <a:gs pos="0">
                        <a:srgbClr val="737373"/>
                      </a:gs>
                      <a:gs pos="100000">
                        <a:srgbClr val="737373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(Azure DevOps / GitHub)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E081FA-0217-42BB-83D5-1801E6893A43}"/>
              </a:ext>
            </a:extLst>
          </p:cNvPr>
          <p:cNvGrpSpPr/>
          <p:nvPr/>
        </p:nvGrpSpPr>
        <p:grpSpPr>
          <a:xfrm>
            <a:off x="9712484" y="3576825"/>
            <a:ext cx="854599" cy="839187"/>
            <a:chOff x="10071140" y="2973457"/>
            <a:chExt cx="871860" cy="856136"/>
          </a:xfrm>
        </p:grpSpPr>
        <p:pic>
          <p:nvPicPr>
            <p:cNvPr id="192" name="Picture 4" descr="Image result for app insights logo azure png">
              <a:extLst>
                <a:ext uri="{FF2B5EF4-FFF2-40B4-BE49-F238E27FC236}">
                  <a16:creationId xmlns:a16="http://schemas.microsoft.com/office/drawing/2014/main" id="{C36AD062-1010-4F21-9484-36242607C0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7710" y="2973457"/>
              <a:ext cx="458721" cy="458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0C1632F-90DB-4C4A-B45E-DA69E2874E9F}"/>
                </a:ext>
              </a:extLst>
            </p:cNvPr>
            <p:cNvSpPr/>
            <p:nvPr/>
          </p:nvSpPr>
          <p:spPr>
            <a:xfrm>
              <a:off x="10071140" y="3406025"/>
              <a:ext cx="871860" cy="4235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497">
                <a:defRPr/>
              </a:pPr>
              <a:r>
                <a:rPr lang="en-US" sz="1028">
                  <a:gradFill>
                    <a:gsLst>
                      <a:gs pos="0">
                        <a:srgbClr val="737373"/>
                      </a:gs>
                      <a:gs pos="100000">
                        <a:srgbClr val="737373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Application</a:t>
              </a:r>
            </a:p>
            <a:p>
              <a:pPr algn="ctr" defTabSz="895497">
                <a:defRPr/>
              </a:pPr>
              <a:r>
                <a:rPr lang="en-US" sz="1028">
                  <a:gradFill>
                    <a:gsLst>
                      <a:gs pos="0">
                        <a:srgbClr val="737373"/>
                      </a:gs>
                      <a:gs pos="100000">
                        <a:srgbClr val="737373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Insights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F90CFF-8C0F-41E1-97FD-AEBA8B190701}"/>
              </a:ext>
            </a:extLst>
          </p:cNvPr>
          <p:cNvGrpSpPr/>
          <p:nvPr/>
        </p:nvGrpSpPr>
        <p:grpSpPr>
          <a:xfrm>
            <a:off x="4629573" y="3599249"/>
            <a:ext cx="1395057" cy="816766"/>
            <a:chOff x="4885569" y="2996332"/>
            <a:chExt cx="1423231" cy="83326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610A875-9642-4C16-B54A-51F04779F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7864" y="2996332"/>
              <a:ext cx="412970" cy="412970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076DB3E-ED70-4524-AD33-7982D24FF37D}"/>
                </a:ext>
              </a:extLst>
            </p:cNvPr>
            <p:cNvSpPr/>
            <p:nvPr/>
          </p:nvSpPr>
          <p:spPr>
            <a:xfrm>
              <a:off x="4885569" y="3406025"/>
              <a:ext cx="1423231" cy="4235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497">
                <a:defRPr/>
              </a:pPr>
              <a:r>
                <a:rPr lang="en-US" sz="1028" spc="-29">
                  <a:gradFill>
                    <a:gsLst>
                      <a:gs pos="0">
                        <a:srgbClr val="737373"/>
                      </a:gs>
                      <a:gs pos="100000">
                        <a:srgbClr val="737373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Pipelines &amp; Test Plans</a:t>
              </a:r>
            </a:p>
            <a:p>
              <a:pPr algn="ctr" defTabSz="895497">
                <a:defRPr/>
              </a:pPr>
              <a:r>
                <a:rPr lang="en-US" sz="1028" spc="-29">
                  <a:gradFill>
                    <a:gsLst>
                      <a:gs pos="0">
                        <a:srgbClr val="737373"/>
                      </a:gs>
                      <a:gs pos="100000">
                        <a:srgbClr val="737373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(Azure DevOps)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54A472-0E47-4915-9A8E-9CC01FD80666}"/>
              </a:ext>
            </a:extLst>
          </p:cNvPr>
          <p:cNvGrpSpPr/>
          <p:nvPr/>
        </p:nvGrpSpPr>
        <p:grpSpPr>
          <a:xfrm>
            <a:off x="6442481" y="3599249"/>
            <a:ext cx="1294722" cy="816766"/>
            <a:chOff x="6735082" y="2996332"/>
            <a:chExt cx="1320867" cy="833262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CC8CAD9-2834-4DB8-ABCF-E64AC22E8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6701" y="2996332"/>
              <a:ext cx="418475" cy="412970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D58013E-EB0B-4C51-8B04-03BD2799504A}"/>
                </a:ext>
              </a:extLst>
            </p:cNvPr>
            <p:cNvSpPr/>
            <p:nvPr/>
          </p:nvSpPr>
          <p:spPr>
            <a:xfrm>
              <a:off x="6735082" y="3406025"/>
              <a:ext cx="1320867" cy="4235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95497">
                <a:defRPr/>
              </a:pPr>
              <a:r>
                <a:rPr lang="en-US" sz="1028" spc="-29">
                  <a:gradFill>
                    <a:gsLst>
                      <a:gs pos="0">
                        <a:srgbClr val="737373"/>
                      </a:gs>
                      <a:gs pos="100000">
                        <a:srgbClr val="737373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Artifacts &amp; Pipelines</a:t>
              </a:r>
            </a:p>
            <a:p>
              <a:pPr algn="ctr" defTabSz="895497">
                <a:defRPr/>
              </a:pPr>
              <a:r>
                <a:rPr lang="en-US" sz="1028" spc="-29">
                  <a:gradFill>
                    <a:gsLst>
                      <a:gs pos="0">
                        <a:srgbClr val="737373"/>
                      </a:gs>
                      <a:gs pos="100000">
                        <a:srgbClr val="737373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(Azure DevOps)</a:t>
              </a:r>
            </a:p>
          </p:txBody>
        </p:sp>
      </p:grpSp>
      <p:sp>
        <p:nvSpPr>
          <p:cNvPr id="85" name="Title 16">
            <a:extLst>
              <a:ext uri="{FF2B5EF4-FFF2-40B4-BE49-F238E27FC236}">
                <a16:creationId xmlns:a16="http://schemas.microsoft.com/office/drawing/2014/main" id="{2CD05ED2-1071-4A65-9B8F-D083170C6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/>
              <a:t>DevOps Framework for Azure AI Solutions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A79874F-46B8-4B84-9F42-2C2549771C5C}"/>
              </a:ext>
            </a:extLst>
          </p:cNvPr>
          <p:cNvCxnSpPr>
            <a:cxnSpLocks/>
          </p:cNvCxnSpPr>
          <p:nvPr/>
        </p:nvCxnSpPr>
        <p:spPr>
          <a:xfrm>
            <a:off x="3404216" y="4499675"/>
            <a:ext cx="0" cy="468361"/>
          </a:xfrm>
          <a:prstGeom prst="straightConnector1">
            <a:avLst/>
          </a:prstGeom>
          <a:ln w="19050" cap="rnd">
            <a:solidFill>
              <a:schemeClr val="bg1">
                <a:lumMod val="75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326">
            <a:extLst>
              <a:ext uri="{FF2B5EF4-FFF2-40B4-BE49-F238E27FC236}">
                <a16:creationId xmlns:a16="http://schemas.microsoft.com/office/drawing/2014/main" id="{B3DD67DB-C152-4FD7-AFC0-204A07078CA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84454" y="5138765"/>
            <a:ext cx="925120" cy="423988"/>
            <a:chOff x="6816" y="2557"/>
            <a:chExt cx="259" cy="136"/>
          </a:xfrm>
          <a:noFill/>
        </p:grpSpPr>
        <p:sp useBgFill="1">
          <p:nvSpPr>
            <p:cNvPr id="90" name="Freeform 328">
              <a:extLst>
                <a:ext uri="{FF2B5EF4-FFF2-40B4-BE49-F238E27FC236}">
                  <a16:creationId xmlns:a16="http://schemas.microsoft.com/office/drawing/2014/main" id="{562F9285-33BC-43C5-889A-99B2BA69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6" y="2664"/>
              <a:ext cx="259" cy="29"/>
            </a:xfrm>
            <a:custGeom>
              <a:avLst/>
              <a:gdLst>
                <a:gd name="T0" fmla="*/ 212 w 257"/>
                <a:gd name="T1" fmla="*/ 1 h 46"/>
                <a:gd name="T2" fmla="*/ 257 w 257"/>
                <a:gd name="T3" fmla="*/ 46 h 46"/>
                <a:gd name="T4" fmla="*/ 0 w 257"/>
                <a:gd name="T5" fmla="*/ 46 h 46"/>
                <a:gd name="T6" fmla="*/ 47 w 257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46">
                  <a:moveTo>
                    <a:pt x="212" y="1"/>
                  </a:moveTo>
                  <a:lnTo>
                    <a:pt x="257" y="46"/>
                  </a:lnTo>
                  <a:lnTo>
                    <a:pt x="0" y="46"/>
                  </a:lnTo>
                  <a:lnTo>
                    <a:pt x="4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 useBgFill="1">
          <p:nvSpPr>
            <p:cNvPr id="91" name="Rectangle 327">
              <a:extLst>
                <a:ext uri="{FF2B5EF4-FFF2-40B4-BE49-F238E27FC236}">
                  <a16:creationId xmlns:a16="http://schemas.microsoft.com/office/drawing/2014/main" id="{C18856C1-432E-4E18-AD0E-7B5C59059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1" y="2557"/>
              <a:ext cx="169" cy="107"/>
            </a:xfrm>
            <a:prstGeom prst="rect">
              <a:avLst/>
            </a:prstGeom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2" name="Group 326">
            <a:extLst>
              <a:ext uri="{FF2B5EF4-FFF2-40B4-BE49-F238E27FC236}">
                <a16:creationId xmlns:a16="http://schemas.microsoft.com/office/drawing/2014/main" id="{4FF9DF60-D1EC-4D73-8441-8BE0614D827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22009" y="5138765"/>
            <a:ext cx="925120" cy="423988"/>
            <a:chOff x="6816" y="2557"/>
            <a:chExt cx="259" cy="136"/>
          </a:xfrm>
          <a:noFill/>
        </p:grpSpPr>
        <p:sp useBgFill="1">
          <p:nvSpPr>
            <p:cNvPr id="93" name="Freeform 328">
              <a:extLst>
                <a:ext uri="{FF2B5EF4-FFF2-40B4-BE49-F238E27FC236}">
                  <a16:creationId xmlns:a16="http://schemas.microsoft.com/office/drawing/2014/main" id="{5E48B3C7-6A02-4A51-B3EB-B7A20DAFD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6" y="2664"/>
              <a:ext cx="259" cy="29"/>
            </a:xfrm>
            <a:custGeom>
              <a:avLst/>
              <a:gdLst>
                <a:gd name="T0" fmla="*/ 212 w 257"/>
                <a:gd name="T1" fmla="*/ 1 h 46"/>
                <a:gd name="T2" fmla="*/ 257 w 257"/>
                <a:gd name="T3" fmla="*/ 46 h 46"/>
                <a:gd name="T4" fmla="*/ 0 w 257"/>
                <a:gd name="T5" fmla="*/ 46 h 46"/>
                <a:gd name="T6" fmla="*/ 47 w 257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46">
                  <a:moveTo>
                    <a:pt x="212" y="1"/>
                  </a:moveTo>
                  <a:lnTo>
                    <a:pt x="257" y="46"/>
                  </a:lnTo>
                  <a:lnTo>
                    <a:pt x="0" y="46"/>
                  </a:lnTo>
                  <a:lnTo>
                    <a:pt x="4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 useBgFill="1">
          <p:nvSpPr>
            <p:cNvPr id="94" name="Rectangle 327">
              <a:extLst>
                <a:ext uri="{FF2B5EF4-FFF2-40B4-BE49-F238E27FC236}">
                  <a16:creationId xmlns:a16="http://schemas.microsoft.com/office/drawing/2014/main" id="{D80C5FA6-32F7-42AA-A28E-9FEE98A82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1" y="2557"/>
              <a:ext cx="169" cy="107"/>
            </a:xfrm>
            <a:prstGeom prst="rect">
              <a:avLst/>
            </a:prstGeom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5717557-B009-4B61-B3C2-D842C2328CD4}"/>
              </a:ext>
            </a:extLst>
          </p:cNvPr>
          <p:cNvCxnSpPr>
            <a:cxnSpLocks/>
          </p:cNvCxnSpPr>
          <p:nvPr/>
        </p:nvCxnSpPr>
        <p:spPr>
          <a:xfrm flipV="1">
            <a:off x="3720072" y="4497791"/>
            <a:ext cx="0" cy="470245"/>
          </a:xfrm>
          <a:prstGeom prst="straightConnector1">
            <a:avLst/>
          </a:prstGeom>
          <a:ln w="19050" cap="rnd">
            <a:solidFill>
              <a:schemeClr val="bg1">
                <a:lumMod val="75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CA5C26C-AEFE-4852-BEC5-F4F50526B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796" y="3601135"/>
            <a:ext cx="434126" cy="44032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99404D6-6320-4C20-B4D3-8DB2683E5193}"/>
              </a:ext>
            </a:extLst>
          </p:cNvPr>
          <p:cNvSpPr/>
          <p:nvPr/>
        </p:nvSpPr>
        <p:spPr>
          <a:xfrm>
            <a:off x="7997784" y="4000333"/>
            <a:ext cx="1186350" cy="566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5497">
              <a:defRPr/>
            </a:pPr>
            <a:r>
              <a:rPr lang="en-US" sz="1028" spc="-29">
                <a:gradFill>
                  <a:gsLst>
                    <a:gs pos="0">
                      <a:srgbClr val="737373"/>
                    </a:gs>
                    <a:gs pos="100000">
                      <a:srgbClr val="737373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Model monitoring</a:t>
            </a:r>
          </a:p>
          <a:p>
            <a:pPr algn="ctr" defTabSz="895497">
              <a:defRPr/>
            </a:pPr>
            <a:r>
              <a:rPr lang="en-US" sz="1028" spc="-29">
                <a:gradFill>
                  <a:gsLst>
                    <a:gs pos="0">
                      <a:srgbClr val="737373"/>
                    </a:gs>
                    <a:gs pos="100000">
                      <a:srgbClr val="737373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(Azure Machine </a:t>
            </a:r>
          </a:p>
          <a:p>
            <a:pPr algn="ctr" defTabSz="895497">
              <a:defRPr/>
            </a:pPr>
            <a:r>
              <a:rPr lang="en-US" sz="1028" spc="-29">
                <a:gradFill>
                  <a:gsLst>
                    <a:gs pos="0">
                      <a:srgbClr val="737373"/>
                    </a:gs>
                    <a:gs pos="100000">
                      <a:srgbClr val="737373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Learning Service)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11CB1FF-2977-4C98-8510-304CE6D9BB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2881" y="5188150"/>
            <a:ext cx="434126" cy="44032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8DFAD9F-DD8E-46D2-8751-13842713CD90}"/>
              </a:ext>
            </a:extLst>
          </p:cNvPr>
          <p:cNvSpPr/>
          <p:nvPr/>
        </p:nvSpPr>
        <p:spPr>
          <a:xfrm>
            <a:off x="4719291" y="5628473"/>
            <a:ext cx="1261306" cy="408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5497">
              <a:defRPr/>
            </a:pPr>
            <a:r>
              <a:rPr lang="en-US" sz="1028" spc="-29">
                <a:gradFill>
                  <a:gsLst>
                    <a:gs pos="0">
                      <a:srgbClr val="737373"/>
                    </a:gs>
                    <a:gs pos="100000">
                      <a:srgbClr val="737373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Training Pipelines (Azure ML)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78AC46-2E8E-4094-8A6E-B52DA5F80FE5}"/>
              </a:ext>
            </a:extLst>
          </p:cNvPr>
          <p:cNvCxnSpPr>
            <a:cxnSpLocks/>
          </p:cNvCxnSpPr>
          <p:nvPr/>
        </p:nvCxnSpPr>
        <p:spPr>
          <a:xfrm>
            <a:off x="5173945" y="4499674"/>
            <a:ext cx="0" cy="468361"/>
          </a:xfrm>
          <a:prstGeom prst="straightConnector1">
            <a:avLst/>
          </a:prstGeom>
          <a:ln w="19050" cap="rnd">
            <a:solidFill>
              <a:schemeClr val="bg1">
                <a:lumMod val="75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5F94B04-0695-47AB-8D62-C46576457A23}"/>
              </a:ext>
            </a:extLst>
          </p:cNvPr>
          <p:cNvCxnSpPr>
            <a:cxnSpLocks/>
          </p:cNvCxnSpPr>
          <p:nvPr/>
        </p:nvCxnSpPr>
        <p:spPr>
          <a:xfrm flipV="1">
            <a:off x="5489801" y="4497790"/>
            <a:ext cx="0" cy="470245"/>
          </a:xfrm>
          <a:prstGeom prst="straightConnector1">
            <a:avLst/>
          </a:prstGeom>
          <a:ln w="19050" cap="rnd">
            <a:solidFill>
              <a:schemeClr val="bg1">
                <a:lumMod val="75000"/>
              </a:schemeClr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027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E5A76-4004-436A-926E-A2E822410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945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987711-230A-43FA-8CC5-5B2B93E9833C}"/>
              </a:ext>
            </a:extLst>
          </p:cNvPr>
          <p:cNvSpPr txBox="1"/>
          <p:nvPr/>
        </p:nvSpPr>
        <p:spPr>
          <a:xfrm>
            <a:off x="432904" y="106018"/>
            <a:ext cx="6917634" cy="9848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b="1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MLOps</a:t>
            </a:r>
            <a:r>
              <a:rPr lang="en-US" sz="32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:  Model Lifecycle</a:t>
            </a:r>
          </a:p>
          <a:p>
            <a:pPr algn="l"/>
            <a:endParaRPr lang="en-US" sz="3200" b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4488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F2A6AD-8BEF-F349-BB22-D7F6D28B4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20" y="179545"/>
            <a:ext cx="11018520" cy="1107996"/>
          </a:xfrm>
        </p:spPr>
        <p:txBody>
          <a:bodyPr>
            <a:noAutofit/>
          </a:bodyPr>
          <a:lstStyle/>
          <a:p>
            <a:r>
              <a:rPr lang="en-US" sz="3200" dirty="0"/>
              <a:t>Integrated Pipeline for Data Scientists and Software Engineers</a:t>
            </a:r>
          </a:p>
        </p:txBody>
      </p:sp>
      <p:sp>
        <p:nvSpPr>
          <p:cNvPr id="7" name="Afgeronde rechthoek 57">
            <a:extLst>
              <a:ext uri="{FF2B5EF4-FFF2-40B4-BE49-F238E27FC236}">
                <a16:creationId xmlns:a16="http://schemas.microsoft.com/office/drawing/2014/main" id="{989740E5-B211-2940-B356-524646F002B8}"/>
              </a:ext>
            </a:extLst>
          </p:cNvPr>
          <p:cNvSpPr/>
          <p:nvPr/>
        </p:nvSpPr>
        <p:spPr bwMode="auto">
          <a:xfrm>
            <a:off x="9401301" y="2694564"/>
            <a:ext cx="2428744" cy="1355967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fgeronde rechthoek 22">
            <a:extLst>
              <a:ext uri="{FF2B5EF4-FFF2-40B4-BE49-F238E27FC236}">
                <a16:creationId xmlns:a16="http://schemas.microsoft.com/office/drawing/2014/main" id="{9079BA5B-031D-A74B-8565-202B21F05FB3}"/>
              </a:ext>
            </a:extLst>
          </p:cNvPr>
          <p:cNvSpPr/>
          <p:nvPr/>
        </p:nvSpPr>
        <p:spPr bwMode="auto">
          <a:xfrm>
            <a:off x="2014553" y="3289120"/>
            <a:ext cx="6622904" cy="2294164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326">
            <a:extLst>
              <a:ext uri="{FF2B5EF4-FFF2-40B4-BE49-F238E27FC236}">
                <a16:creationId xmlns:a16="http://schemas.microsoft.com/office/drawing/2014/main" id="{82EB7F71-5166-2744-AE97-CF14722EA98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1742" y="1814541"/>
            <a:ext cx="925120" cy="423988"/>
            <a:chOff x="6816" y="2557"/>
            <a:chExt cx="259" cy="136"/>
          </a:xfrm>
          <a:noFill/>
        </p:grpSpPr>
        <p:sp useBgFill="1">
          <p:nvSpPr>
            <p:cNvPr id="10" name="Freeform 328">
              <a:extLst>
                <a:ext uri="{FF2B5EF4-FFF2-40B4-BE49-F238E27FC236}">
                  <a16:creationId xmlns:a16="http://schemas.microsoft.com/office/drawing/2014/main" id="{2DA75343-9BBE-1C44-9D3F-AD8245587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6" y="2664"/>
              <a:ext cx="259" cy="29"/>
            </a:xfrm>
            <a:custGeom>
              <a:avLst/>
              <a:gdLst>
                <a:gd name="T0" fmla="*/ 212 w 257"/>
                <a:gd name="T1" fmla="*/ 1 h 46"/>
                <a:gd name="T2" fmla="*/ 257 w 257"/>
                <a:gd name="T3" fmla="*/ 46 h 46"/>
                <a:gd name="T4" fmla="*/ 0 w 257"/>
                <a:gd name="T5" fmla="*/ 46 h 46"/>
                <a:gd name="T6" fmla="*/ 47 w 257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46">
                  <a:moveTo>
                    <a:pt x="212" y="1"/>
                  </a:moveTo>
                  <a:lnTo>
                    <a:pt x="257" y="46"/>
                  </a:lnTo>
                  <a:lnTo>
                    <a:pt x="0" y="46"/>
                  </a:lnTo>
                  <a:lnTo>
                    <a:pt x="4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 useBgFill="1">
          <p:nvSpPr>
            <p:cNvPr id="11" name="Rectangle 327">
              <a:extLst>
                <a:ext uri="{FF2B5EF4-FFF2-40B4-BE49-F238E27FC236}">
                  <a16:creationId xmlns:a16="http://schemas.microsoft.com/office/drawing/2014/main" id="{FB329EA4-7D26-3B40-BD68-22A502F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1" y="2557"/>
              <a:ext cx="169" cy="107"/>
            </a:xfrm>
            <a:prstGeom prst="rect">
              <a:avLst/>
            </a:prstGeom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pic>
        <p:nvPicPr>
          <p:cNvPr id="12" name="Picture 5">
            <a:extLst>
              <a:ext uri="{FF2B5EF4-FFF2-40B4-BE49-F238E27FC236}">
                <a16:creationId xmlns:a16="http://schemas.microsoft.com/office/drawing/2014/main" id="{14373626-7092-1B40-A4D3-0BDBED9C36F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197" y="1468920"/>
            <a:ext cx="551407" cy="680801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F4CEF4C4-BFB8-A242-A338-3D915CB8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097" y="1468920"/>
            <a:ext cx="839512" cy="909886"/>
          </a:xfrm>
          <a:prstGeom prst="rect">
            <a:avLst/>
          </a:prstGeom>
        </p:spPr>
      </p:pic>
      <p:pic>
        <p:nvPicPr>
          <p:cNvPr id="14" name="Afbeelding 10">
            <a:extLst>
              <a:ext uri="{FF2B5EF4-FFF2-40B4-BE49-F238E27FC236}">
                <a16:creationId xmlns:a16="http://schemas.microsoft.com/office/drawing/2014/main" id="{A818A49A-D81F-DF43-B507-49F56A0E5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34" y="3540479"/>
            <a:ext cx="1076736" cy="861389"/>
          </a:xfrm>
          <a:prstGeom prst="rect">
            <a:avLst/>
          </a:prstGeom>
        </p:spPr>
      </p:pic>
      <p:pic>
        <p:nvPicPr>
          <p:cNvPr id="15" name="Afbeelding 11">
            <a:extLst>
              <a:ext uri="{FF2B5EF4-FFF2-40B4-BE49-F238E27FC236}">
                <a16:creationId xmlns:a16="http://schemas.microsoft.com/office/drawing/2014/main" id="{EE04AEA3-DF31-4049-BE7E-01F9633E4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253" y="2823917"/>
            <a:ext cx="776369" cy="776369"/>
          </a:xfrm>
          <a:prstGeom prst="rect">
            <a:avLst/>
          </a:prstGeom>
          <a:noFill/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288B34-4212-7649-A297-7C4BF58F0C9B}"/>
              </a:ext>
            </a:extLst>
          </p:cNvPr>
          <p:cNvCxnSpPr>
            <a:cxnSpLocks/>
          </p:cNvCxnSpPr>
          <p:nvPr/>
        </p:nvCxnSpPr>
        <p:spPr>
          <a:xfrm>
            <a:off x="714302" y="2572754"/>
            <a:ext cx="0" cy="6624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5">
            <a:extLst>
              <a:ext uri="{FF2B5EF4-FFF2-40B4-BE49-F238E27FC236}">
                <a16:creationId xmlns:a16="http://schemas.microsoft.com/office/drawing/2014/main" id="{3DCB6D08-5556-F845-AF24-EB03EDA23F4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252670" y="3971174"/>
            <a:ext cx="74387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79">
            <a:extLst>
              <a:ext uri="{FF2B5EF4-FFF2-40B4-BE49-F238E27FC236}">
                <a16:creationId xmlns:a16="http://schemas.microsoft.com/office/drawing/2014/main" id="{444C7403-AA54-284E-8CA9-443ECD826EE2}"/>
              </a:ext>
            </a:extLst>
          </p:cNvPr>
          <p:cNvSpPr txBox="1"/>
          <p:nvPr/>
        </p:nvSpPr>
        <p:spPr>
          <a:xfrm>
            <a:off x="773584" y="2482330"/>
            <a:ext cx="1192654" cy="80095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568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Version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568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changes</a:t>
            </a:r>
          </a:p>
        </p:txBody>
      </p:sp>
      <p:sp>
        <p:nvSpPr>
          <p:cNvPr id="20" name="TextBox 79">
            <a:extLst>
              <a:ext uri="{FF2B5EF4-FFF2-40B4-BE49-F238E27FC236}">
                <a16:creationId xmlns:a16="http://schemas.microsoft.com/office/drawing/2014/main" id="{2C12F5FC-4D9C-C241-B16A-D3DB3D05329D}"/>
              </a:ext>
            </a:extLst>
          </p:cNvPr>
          <p:cNvSpPr txBox="1"/>
          <p:nvPr/>
        </p:nvSpPr>
        <p:spPr>
          <a:xfrm>
            <a:off x="8586218" y="4484844"/>
            <a:ext cx="2908722" cy="50683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568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Deploy (Prod)</a:t>
            </a:r>
          </a:p>
        </p:txBody>
      </p:sp>
      <p:pic>
        <p:nvPicPr>
          <p:cNvPr id="21" name="Picture 13">
            <a:extLst>
              <a:ext uri="{FF2B5EF4-FFF2-40B4-BE49-F238E27FC236}">
                <a16:creationId xmlns:a16="http://schemas.microsoft.com/office/drawing/2014/main" id="{0C97FD21-2A41-CB40-8A3A-3DD94C7A3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0928" y="2708774"/>
            <a:ext cx="898744" cy="1154564"/>
          </a:xfrm>
          <a:prstGeom prst="rect">
            <a:avLst/>
          </a:prstGeom>
        </p:spPr>
      </p:pic>
      <p:pic>
        <p:nvPicPr>
          <p:cNvPr id="22" name="Afbeelding 69">
            <a:extLst>
              <a:ext uri="{FF2B5EF4-FFF2-40B4-BE49-F238E27FC236}">
                <a16:creationId xmlns:a16="http://schemas.microsoft.com/office/drawing/2014/main" id="{153C30A4-67FA-9840-8675-250C28757C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827" y="2890289"/>
            <a:ext cx="800100" cy="647700"/>
          </a:xfrm>
          <a:prstGeom prst="rect">
            <a:avLst/>
          </a:prstGeom>
        </p:spPr>
      </p:pic>
      <p:sp>
        <p:nvSpPr>
          <p:cNvPr id="23" name="TextBox 79">
            <a:extLst>
              <a:ext uri="{FF2B5EF4-FFF2-40B4-BE49-F238E27FC236}">
                <a16:creationId xmlns:a16="http://schemas.microsoft.com/office/drawing/2014/main" id="{7D7DBC89-0C5A-FA47-B83F-CF614A89A766}"/>
              </a:ext>
            </a:extLst>
          </p:cNvPr>
          <p:cNvSpPr txBox="1"/>
          <p:nvPr/>
        </p:nvSpPr>
        <p:spPr>
          <a:xfrm>
            <a:off x="4198714" y="1922614"/>
            <a:ext cx="2223235" cy="72400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568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Experimentation Service – Train Model</a:t>
            </a:r>
          </a:p>
        </p:txBody>
      </p:sp>
      <p:cxnSp>
        <p:nvCxnSpPr>
          <p:cNvPr id="24" name="Straight Arrow Connector 49">
            <a:extLst>
              <a:ext uri="{FF2B5EF4-FFF2-40B4-BE49-F238E27FC236}">
                <a16:creationId xmlns:a16="http://schemas.microsoft.com/office/drawing/2014/main" id="{449ED784-0C54-0A4A-83DF-0A5DD9C312F8}"/>
              </a:ext>
            </a:extLst>
          </p:cNvPr>
          <p:cNvCxnSpPr>
            <a:cxnSpLocks/>
          </p:cNvCxnSpPr>
          <p:nvPr/>
        </p:nvCxnSpPr>
        <p:spPr>
          <a:xfrm>
            <a:off x="1654790" y="1987507"/>
            <a:ext cx="1459830" cy="106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Afgeronde rechthoek 57">
            <a:extLst>
              <a:ext uri="{FF2B5EF4-FFF2-40B4-BE49-F238E27FC236}">
                <a16:creationId xmlns:a16="http://schemas.microsoft.com/office/drawing/2014/main" id="{7FDF2811-E77C-D04C-9201-F574AFCF584B}"/>
              </a:ext>
            </a:extLst>
          </p:cNvPr>
          <p:cNvSpPr/>
          <p:nvPr/>
        </p:nvSpPr>
        <p:spPr bwMode="auto">
          <a:xfrm>
            <a:off x="9403461" y="5044833"/>
            <a:ext cx="2426584" cy="1355967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id="{1597A81A-DF5B-0F49-9118-E960E1CEC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4072" y="5049810"/>
            <a:ext cx="909103" cy="1171582"/>
          </a:xfrm>
          <a:prstGeom prst="rect">
            <a:avLst/>
          </a:prstGeom>
        </p:spPr>
      </p:pic>
      <p:pic>
        <p:nvPicPr>
          <p:cNvPr id="27" name="Afbeelding 69">
            <a:extLst>
              <a:ext uri="{FF2B5EF4-FFF2-40B4-BE49-F238E27FC236}">
                <a16:creationId xmlns:a16="http://schemas.microsoft.com/office/drawing/2014/main" id="{17284382-DF07-1B41-AA14-98AD2C55D1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972" y="5248342"/>
            <a:ext cx="800100" cy="647700"/>
          </a:xfrm>
          <a:prstGeom prst="rect">
            <a:avLst/>
          </a:prstGeom>
        </p:spPr>
      </p:pic>
      <p:cxnSp>
        <p:nvCxnSpPr>
          <p:cNvPr id="28" name="Straight Arrow Connector 15">
            <a:extLst>
              <a:ext uri="{FF2B5EF4-FFF2-40B4-BE49-F238E27FC236}">
                <a16:creationId xmlns:a16="http://schemas.microsoft.com/office/drawing/2014/main" id="{4DEDA5B7-0404-6B4F-802A-532A6BE3E231}"/>
              </a:ext>
            </a:extLst>
          </p:cNvPr>
          <p:cNvCxnSpPr>
            <a:cxnSpLocks/>
          </p:cNvCxnSpPr>
          <p:nvPr/>
        </p:nvCxnSpPr>
        <p:spPr>
          <a:xfrm>
            <a:off x="8662293" y="4875403"/>
            <a:ext cx="562929" cy="2534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15">
            <a:extLst>
              <a:ext uri="{FF2B5EF4-FFF2-40B4-BE49-F238E27FC236}">
                <a16:creationId xmlns:a16="http://schemas.microsoft.com/office/drawing/2014/main" id="{229FA160-60F0-9541-B21E-9858C671829C}"/>
              </a:ext>
            </a:extLst>
          </p:cNvPr>
          <p:cNvCxnSpPr>
            <a:cxnSpLocks/>
          </p:cNvCxnSpPr>
          <p:nvPr/>
        </p:nvCxnSpPr>
        <p:spPr>
          <a:xfrm flipV="1">
            <a:off x="8708822" y="3204072"/>
            <a:ext cx="516400" cy="2521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79">
            <a:extLst>
              <a:ext uri="{FF2B5EF4-FFF2-40B4-BE49-F238E27FC236}">
                <a16:creationId xmlns:a16="http://schemas.microsoft.com/office/drawing/2014/main" id="{A6388783-3690-1746-BA94-3FABFBA200FB}"/>
              </a:ext>
            </a:extLst>
          </p:cNvPr>
          <p:cNvSpPr txBox="1"/>
          <p:nvPr/>
        </p:nvSpPr>
        <p:spPr>
          <a:xfrm>
            <a:off x="7946940" y="2694564"/>
            <a:ext cx="2908722" cy="50683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568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Deploy (Test)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0FA7309-1CF5-9449-914E-11C6FEF964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84" y="5732563"/>
            <a:ext cx="1354796" cy="652309"/>
          </a:xfrm>
          <a:prstGeom prst="rect">
            <a:avLst/>
          </a:prstGeom>
        </p:spPr>
      </p:pic>
      <p:pic>
        <p:nvPicPr>
          <p:cNvPr id="32" name="Picture 4" descr="https://azure.microsoft.com/svghandler/container-instances/?width=600&amp;amp;height=315">
            <a:extLst>
              <a:ext uri="{FF2B5EF4-FFF2-40B4-BE49-F238E27FC236}">
                <a16:creationId xmlns:a16="http://schemas.microsoft.com/office/drawing/2014/main" id="{8EFFE64E-1F82-7842-B8EF-3F3B39CF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101" y="3709818"/>
            <a:ext cx="644769" cy="64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49">
            <a:extLst>
              <a:ext uri="{FF2B5EF4-FFF2-40B4-BE49-F238E27FC236}">
                <a16:creationId xmlns:a16="http://schemas.microsoft.com/office/drawing/2014/main" id="{31BCEC53-391F-F643-BCCD-A4196D750D2E}"/>
              </a:ext>
            </a:extLst>
          </p:cNvPr>
          <p:cNvCxnSpPr>
            <a:cxnSpLocks/>
          </p:cNvCxnSpPr>
          <p:nvPr/>
        </p:nvCxnSpPr>
        <p:spPr>
          <a:xfrm flipH="1">
            <a:off x="3849784" y="2415565"/>
            <a:ext cx="7449" cy="70010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lg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kstvak 50">
            <a:extLst>
              <a:ext uri="{FF2B5EF4-FFF2-40B4-BE49-F238E27FC236}">
                <a16:creationId xmlns:a16="http://schemas.microsoft.com/office/drawing/2014/main" id="{96C15E43-27E1-C549-9DC8-686BC8E91307}"/>
              </a:ext>
            </a:extLst>
          </p:cNvPr>
          <p:cNvSpPr txBox="1"/>
          <p:nvPr/>
        </p:nvSpPr>
        <p:spPr>
          <a:xfrm>
            <a:off x="2843551" y="4195175"/>
            <a:ext cx="1558552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test</a:t>
            </a:r>
          </a:p>
        </p:txBody>
      </p:sp>
      <p:sp>
        <p:nvSpPr>
          <p:cNvPr id="36" name="Tekstvak 51">
            <a:extLst>
              <a:ext uri="{FF2B5EF4-FFF2-40B4-BE49-F238E27FC236}">
                <a16:creationId xmlns:a16="http://schemas.microsoft.com/office/drawing/2014/main" id="{A1B96126-B187-2147-9821-D055EC3ADD46}"/>
              </a:ext>
            </a:extLst>
          </p:cNvPr>
          <p:cNvSpPr txBox="1"/>
          <p:nvPr/>
        </p:nvSpPr>
        <p:spPr>
          <a:xfrm>
            <a:off x="4186427" y="4226043"/>
            <a:ext cx="1593460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Train Model</a:t>
            </a:r>
          </a:p>
        </p:txBody>
      </p:sp>
      <p:pic>
        <p:nvPicPr>
          <p:cNvPr id="37" name="Afbeelding 2">
            <a:extLst>
              <a:ext uri="{FF2B5EF4-FFF2-40B4-BE49-F238E27FC236}">
                <a16:creationId xmlns:a16="http://schemas.microsoft.com/office/drawing/2014/main" id="{B95485C5-BE3D-2A40-9821-58DC253E6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7805" y="3738496"/>
            <a:ext cx="948747" cy="479024"/>
          </a:xfrm>
          <a:prstGeom prst="rect">
            <a:avLst/>
          </a:prstGeom>
        </p:spPr>
      </p:pic>
      <p:pic>
        <p:nvPicPr>
          <p:cNvPr id="38" name="Afbeelding 8">
            <a:extLst>
              <a:ext uri="{FF2B5EF4-FFF2-40B4-BE49-F238E27FC236}">
                <a16:creationId xmlns:a16="http://schemas.microsoft.com/office/drawing/2014/main" id="{55B3EEFC-2FC2-9C46-B639-F96973C5FC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8778" y="3651878"/>
            <a:ext cx="967341" cy="507854"/>
          </a:xfrm>
          <a:prstGeom prst="rect">
            <a:avLst/>
          </a:prstGeom>
        </p:spPr>
      </p:pic>
      <p:sp>
        <p:nvSpPr>
          <p:cNvPr id="39" name="Tekstvak 50">
            <a:extLst>
              <a:ext uri="{FF2B5EF4-FFF2-40B4-BE49-F238E27FC236}">
                <a16:creationId xmlns:a16="http://schemas.microsoft.com/office/drawing/2014/main" id="{C400D3FC-D80D-7749-A3A7-FCB83171A35D}"/>
              </a:ext>
            </a:extLst>
          </p:cNvPr>
          <p:cNvSpPr txBox="1"/>
          <p:nvPr/>
        </p:nvSpPr>
        <p:spPr>
          <a:xfrm>
            <a:off x="5556698" y="4268756"/>
            <a:ext cx="1730502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Model sanity test</a:t>
            </a:r>
          </a:p>
        </p:txBody>
      </p:sp>
      <p:pic>
        <p:nvPicPr>
          <p:cNvPr id="40" name="Afbeelding 2">
            <a:extLst>
              <a:ext uri="{FF2B5EF4-FFF2-40B4-BE49-F238E27FC236}">
                <a16:creationId xmlns:a16="http://schemas.microsoft.com/office/drawing/2014/main" id="{749F7FB1-4AED-0045-B84F-B6DF782420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9195" y="3666293"/>
            <a:ext cx="948747" cy="479024"/>
          </a:xfrm>
          <a:prstGeom prst="rect">
            <a:avLst/>
          </a:prstGeom>
        </p:spPr>
      </p:pic>
      <p:grpSp>
        <p:nvGrpSpPr>
          <p:cNvPr id="41" name="Group 326">
            <a:extLst>
              <a:ext uri="{FF2B5EF4-FFF2-40B4-BE49-F238E27FC236}">
                <a16:creationId xmlns:a16="http://schemas.microsoft.com/office/drawing/2014/main" id="{DDAFDF59-2A33-D14A-9546-DBBBAE6AFE3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7637" y="6073845"/>
            <a:ext cx="925120" cy="423987"/>
            <a:chOff x="6816" y="2557"/>
            <a:chExt cx="259" cy="136"/>
          </a:xfrm>
          <a:noFill/>
        </p:grpSpPr>
        <p:sp useBgFill="1">
          <p:nvSpPr>
            <p:cNvPr id="42" name="Freeform 328">
              <a:extLst>
                <a:ext uri="{FF2B5EF4-FFF2-40B4-BE49-F238E27FC236}">
                  <a16:creationId xmlns:a16="http://schemas.microsoft.com/office/drawing/2014/main" id="{5067C8C8-3406-244E-81F2-F864CD642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6" y="2664"/>
              <a:ext cx="259" cy="29"/>
            </a:xfrm>
            <a:custGeom>
              <a:avLst/>
              <a:gdLst>
                <a:gd name="T0" fmla="*/ 212 w 257"/>
                <a:gd name="T1" fmla="*/ 1 h 46"/>
                <a:gd name="T2" fmla="*/ 257 w 257"/>
                <a:gd name="T3" fmla="*/ 46 h 46"/>
                <a:gd name="T4" fmla="*/ 0 w 257"/>
                <a:gd name="T5" fmla="*/ 46 h 46"/>
                <a:gd name="T6" fmla="*/ 47 w 257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46">
                  <a:moveTo>
                    <a:pt x="212" y="1"/>
                  </a:moveTo>
                  <a:lnTo>
                    <a:pt x="257" y="46"/>
                  </a:lnTo>
                  <a:lnTo>
                    <a:pt x="0" y="46"/>
                  </a:lnTo>
                  <a:lnTo>
                    <a:pt x="47" y="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 useBgFill="1">
          <p:nvSpPr>
            <p:cNvPr id="43" name="Rectangle 327">
              <a:extLst>
                <a:ext uri="{FF2B5EF4-FFF2-40B4-BE49-F238E27FC236}">
                  <a16:creationId xmlns:a16="http://schemas.microsoft.com/office/drawing/2014/main" id="{7FCA6330-88F3-4A46-B134-2F4D4FDCA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1" y="2557"/>
              <a:ext cx="169" cy="107"/>
            </a:xfrm>
            <a:prstGeom prst="rect">
              <a:avLst/>
            </a:prstGeom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pic>
        <p:nvPicPr>
          <p:cNvPr id="44" name="Afbeelding 8">
            <a:extLst>
              <a:ext uri="{FF2B5EF4-FFF2-40B4-BE49-F238E27FC236}">
                <a16:creationId xmlns:a16="http://schemas.microsoft.com/office/drawing/2014/main" id="{65463F58-47ED-7446-8B40-25D5948895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594" y="5802797"/>
            <a:ext cx="752151" cy="394879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F83137-4B16-9940-B481-09D1B5045D6A}"/>
              </a:ext>
            </a:extLst>
          </p:cNvPr>
          <p:cNvCxnSpPr>
            <a:cxnSpLocks/>
          </p:cNvCxnSpPr>
          <p:nvPr/>
        </p:nvCxnSpPr>
        <p:spPr>
          <a:xfrm flipV="1">
            <a:off x="750197" y="4605648"/>
            <a:ext cx="0" cy="139458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9">
            <a:extLst>
              <a:ext uri="{FF2B5EF4-FFF2-40B4-BE49-F238E27FC236}">
                <a16:creationId xmlns:a16="http://schemas.microsoft.com/office/drawing/2014/main" id="{C1A76648-71A8-A04C-B676-B83DE47800DF}"/>
              </a:ext>
            </a:extLst>
          </p:cNvPr>
          <p:cNvSpPr txBox="1"/>
          <p:nvPr/>
        </p:nvSpPr>
        <p:spPr>
          <a:xfrm>
            <a:off x="732780" y="4782335"/>
            <a:ext cx="1192654" cy="80095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568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Version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568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changes</a:t>
            </a:r>
          </a:p>
        </p:txBody>
      </p:sp>
      <p:pic>
        <p:nvPicPr>
          <p:cNvPr id="46" name="Afbeelding 2">
            <a:extLst>
              <a:ext uri="{FF2B5EF4-FFF2-40B4-BE49-F238E27FC236}">
                <a16:creationId xmlns:a16="http://schemas.microsoft.com/office/drawing/2014/main" id="{5DCD89FE-EDD3-4FAD-BCDB-2BE08FC36E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7248" y="3675060"/>
            <a:ext cx="948747" cy="479024"/>
          </a:xfrm>
          <a:prstGeom prst="rect">
            <a:avLst/>
          </a:prstGeom>
        </p:spPr>
      </p:pic>
      <p:sp>
        <p:nvSpPr>
          <p:cNvPr id="47" name="Tekstvak 50">
            <a:extLst>
              <a:ext uri="{FF2B5EF4-FFF2-40B4-BE49-F238E27FC236}">
                <a16:creationId xmlns:a16="http://schemas.microsoft.com/office/drawing/2014/main" id="{7425169D-94F4-47F3-846E-3BA2BFD0F8A4}"/>
              </a:ext>
            </a:extLst>
          </p:cNvPr>
          <p:cNvSpPr txBox="1"/>
          <p:nvPr/>
        </p:nvSpPr>
        <p:spPr>
          <a:xfrm>
            <a:off x="7000139" y="4261264"/>
            <a:ext cx="1730502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Model offline evaluation test</a:t>
            </a:r>
          </a:p>
        </p:txBody>
      </p:sp>
      <p:cxnSp>
        <p:nvCxnSpPr>
          <p:cNvPr id="49" name="Straight Arrow Connector 15">
            <a:extLst>
              <a:ext uri="{FF2B5EF4-FFF2-40B4-BE49-F238E27FC236}">
                <a16:creationId xmlns:a16="http://schemas.microsoft.com/office/drawing/2014/main" id="{370851B3-E687-4D2D-9199-3F5E3351EC4A}"/>
              </a:ext>
            </a:extLst>
          </p:cNvPr>
          <p:cNvCxnSpPr>
            <a:cxnSpLocks/>
          </p:cNvCxnSpPr>
          <p:nvPr/>
        </p:nvCxnSpPr>
        <p:spPr>
          <a:xfrm flipV="1">
            <a:off x="4149260" y="3905805"/>
            <a:ext cx="381972" cy="87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15">
            <a:extLst>
              <a:ext uri="{FF2B5EF4-FFF2-40B4-BE49-F238E27FC236}">
                <a16:creationId xmlns:a16="http://schemas.microsoft.com/office/drawing/2014/main" id="{AFEAEB09-517C-44AF-9C18-11DCDD551B31}"/>
              </a:ext>
            </a:extLst>
          </p:cNvPr>
          <p:cNvCxnSpPr>
            <a:cxnSpLocks/>
          </p:cNvCxnSpPr>
          <p:nvPr/>
        </p:nvCxnSpPr>
        <p:spPr>
          <a:xfrm>
            <a:off x="5326005" y="3863338"/>
            <a:ext cx="350731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15">
            <a:extLst>
              <a:ext uri="{FF2B5EF4-FFF2-40B4-BE49-F238E27FC236}">
                <a16:creationId xmlns:a16="http://schemas.microsoft.com/office/drawing/2014/main" id="{17CD44E1-5CFE-4CD0-8397-BE9625FE6A00}"/>
              </a:ext>
            </a:extLst>
          </p:cNvPr>
          <p:cNvCxnSpPr>
            <a:cxnSpLocks/>
          </p:cNvCxnSpPr>
          <p:nvPr/>
        </p:nvCxnSpPr>
        <p:spPr>
          <a:xfrm>
            <a:off x="6833460" y="3863338"/>
            <a:ext cx="55547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5">
            <a:extLst>
              <a:ext uri="{FF2B5EF4-FFF2-40B4-BE49-F238E27FC236}">
                <a16:creationId xmlns:a16="http://schemas.microsoft.com/office/drawing/2014/main" id="{8B2D70FE-2CC8-4F57-9203-B177E2322E42}"/>
              </a:ext>
            </a:extLst>
          </p:cNvPr>
          <p:cNvCxnSpPr>
            <a:cxnSpLocks/>
          </p:cNvCxnSpPr>
          <p:nvPr/>
        </p:nvCxnSpPr>
        <p:spPr>
          <a:xfrm flipV="1">
            <a:off x="2891827" y="3916678"/>
            <a:ext cx="381972" cy="87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0">
            <a:extLst>
              <a:ext uri="{FF2B5EF4-FFF2-40B4-BE49-F238E27FC236}">
                <a16:creationId xmlns:a16="http://schemas.microsoft.com/office/drawing/2014/main" id="{FDA3D3C7-CBC7-4225-AB51-BFCA5EDD1BCA}"/>
              </a:ext>
            </a:extLst>
          </p:cNvPr>
          <p:cNvSpPr txBox="1"/>
          <p:nvPr/>
        </p:nvSpPr>
        <p:spPr>
          <a:xfrm>
            <a:off x="4186361" y="4999928"/>
            <a:ext cx="1730502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Integration test</a:t>
            </a:r>
          </a:p>
        </p:txBody>
      </p:sp>
      <p:cxnSp>
        <p:nvCxnSpPr>
          <p:cNvPr id="54" name="Straight Arrow Connector 15">
            <a:extLst>
              <a:ext uri="{FF2B5EF4-FFF2-40B4-BE49-F238E27FC236}">
                <a16:creationId xmlns:a16="http://schemas.microsoft.com/office/drawing/2014/main" id="{F9176F18-DB9B-41B6-A909-46D3CD1C0600}"/>
              </a:ext>
            </a:extLst>
          </p:cNvPr>
          <p:cNvCxnSpPr>
            <a:cxnSpLocks/>
          </p:cNvCxnSpPr>
          <p:nvPr/>
        </p:nvCxnSpPr>
        <p:spPr>
          <a:xfrm>
            <a:off x="4186427" y="4162852"/>
            <a:ext cx="215676" cy="8474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15">
            <a:extLst>
              <a:ext uri="{FF2B5EF4-FFF2-40B4-BE49-F238E27FC236}">
                <a16:creationId xmlns:a16="http://schemas.microsoft.com/office/drawing/2014/main" id="{2DD019DD-43DA-477A-A0EA-AAE9765A718B}"/>
              </a:ext>
            </a:extLst>
          </p:cNvPr>
          <p:cNvCxnSpPr>
            <a:cxnSpLocks/>
          </p:cNvCxnSpPr>
          <p:nvPr/>
        </p:nvCxnSpPr>
        <p:spPr>
          <a:xfrm flipV="1">
            <a:off x="5701121" y="4268757"/>
            <a:ext cx="127575" cy="78582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vak 50">
            <a:extLst>
              <a:ext uri="{FF2B5EF4-FFF2-40B4-BE49-F238E27FC236}">
                <a16:creationId xmlns:a16="http://schemas.microsoft.com/office/drawing/2014/main" id="{4FC330A1-D75A-4854-B5DB-2253B5AC3F02}"/>
              </a:ext>
            </a:extLst>
          </p:cNvPr>
          <p:cNvSpPr txBox="1"/>
          <p:nvPr/>
        </p:nvSpPr>
        <p:spPr>
          <a:xfrm>
            <a:off x="1149494" y="6142267"/>
            <a:ext cx="1730502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Software engineer</a:t>
            </a:r>
          </a:p>
        </p:txBody>
      </p:sp>
      <p:sp>
        <p:nvSpPr>
          <p:cNvPr id="60" name="Tekstvak 50">
            <a:extLst>
              <a:ext uri="{FF2B5EF4-FFF2-40B4-BE49-F238E27FC236}">
                <a16:creationId xmlns:a16="http://schemas.microsoft.com/office/drawing/2014/main" id="{9DD88A53-3103-4AAA-A305-0BCAA5DF2EDF}"/>
              </a:ext>
            </a:extLst>
          </p:cNvPr>
          <p:cNvSpPr txBox="1"/>
          <p:nvPr/>
        </p:nvSpPr>
        <p:spPr>
          <a:xfrm>
            <a:off x="3959984" y="1288431"/>
            <a:ext cx="231358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scientist</a:t>
            </a:r>
          </a:p>
        </p:txBody>
      </p:sp>
      <p:sp>
        <p:nvSpPr>
          <p:cNvPr id="61" name="Tekstvak 50">
            <a:extLst>
              <a:ext uri="{FF2B5EF4-FFF2-40B4-BE49-F238E27FC236}">
                <a16:creationId xmlns:a16="http://schemas.microsoft.com/office/drawing/2014/main" id="{E866CF02-134F-42D5-93B9-DB673EB73F5B}"/>
              </a:ext>
            </a:extLst>
          </p:cNvPr>
          <p:cNvSpPr txBox="1"/>
          <p:nvPr/>
        </p:nvSpPr>
        <p:spPr>
          <a:xfrm>
            <a:off x="3507946" y="5543853"/>
            <a:ext cx="335632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Build pipeline</a:t>
            </a:r>
          </a:p>
        </p:txBody>
      </p:sp>
      <p:pic>
        <p:nvPicPr>
          <p:cNvPr id="62" name="Afbeelding 2">
            <a:extLst>
              <a:ext uri="{FF2B5EF4-FFF2-40B4-BE49-F238E27FC236}">
                <a16:creationId xmlns:a16="http://schemas.microsoft.com/office/drawing/2014/main" id="{861011C5-D89E-4D16-96CB-BFAC5ED04A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6619" y="3749635"/>
            <a:ext cx="948747" cy="479024"/>
          </a:xfrm>
          <a:prstGeom prst="rect">
            <a:avLst/>
          </a:prstGeom>
        </p:spPr>
      </p:pic>
      <p:sp>
        <p:nvSpPr>
          <p:cNvPr id="63" name="Tekstvak 50">
            <a:extLst>
              <a:ext uri="{FF2B5EF4-FFF2-40B4-BE49-F238E27FC236}">
                <a16:creationId xmlns:a16="http://schemas.microsoft.com/office/drawing/2014/main" id="{DAF33E4A-52C9-4C09-AA5F-E6E856D5CB5F}"/>
              </a:ext>
            </a:extLst>
          </p:cNvPr>
          <p:cNvSpPr txBox="1"/>
          <p:nvPr/>
        </p:nvSpPr>
        <p:spPr>
          <a:xfrm>
            <a:off x="1751260" y="4204907"/>
            <a:ext cx="1558552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Code unit test</a:t>
            </a:r>
          </a:p>
        </p:txBody>
      </p:sp>
    </p:spTree>
    <p:extLst>
      <p:ext uri="{BB962C8B-B14F-4D97-AF65-F5344CB8AC3E}">
        <p14:creationId xmlns:p14="http://schemas.microsoft.com/office/powerpoint/2010/main" val="189546997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AAF1A-1500-4C13-BC4B-807E391F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415" y="198559"/>
            <a:ext cx="9737578" cy="619444"/>
          </a:xfrm>
        </p:spPr>
        <p:txBody>
          <a:bodyPr/>
          <a:lstStyle/>
          <a:p>
            <a:r>
              <a:rPr lang="en-US"/>
              <a:t>Q&amp;A               /          Next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DEC89-8BE4-4253-B632-24F6521416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" y="1045698"/>
            <a:ext cx="2438400" cy="243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A7CF8F-FE58-4EAF-B11A-9FDED5FD2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97" y="3484098"/>
            <a:ext cx="2378439" cy="243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903D1-09B4-435D-A714-B9FC613934AD}"/>
              </a:ext>
            </a:extLst>
          </p:cNvPr>
          <p:cNvSpPr txBox="1"/>
          <p:nvPr/>
        </p:nvSpPr>
        <p:spPr>
          <a:xfrm>
            <a:off x="10520046" y="6096000"/>
            <a:ext cx="1669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Bill Watterson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223C4-FEF0-4FF7-8300-DDA07641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992" y="1571625"/>
            <a:ext cx="25527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1937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BB12-A87F-46AE-AB17-711C331FE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68956"/>
          </a:xfrm>
        </p:spPr>
        <p:txBody>
          <a:bodyPr>
            <a:normAutofit fontScale="90000"/>
          </a:bodyPr>
          <a:lstStyle/>
          <a:p>
            <a:r>
              <a:rPr lang="en-US" dirty="0"/>
              <a:t>Why machine learning in Azure?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D8A43-0ABB-42EA-9106-E0B98AB0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6708"/>
            <a:ext cx="10515600" cy="6131292"/>
          </a:xfrm>
        </p:spPr>
        <p:txBody>
          <a:bodyPr>
            <a:normAutofit/>
          </a:bodyPr>
          <a:lstStyle/>
          <a:p>
            <a:r>
              <a:rPr lang="en-US" dirty="0"/>
              <a:t>Unlimited scale</a:t>
            </a:r>
          </a:p>
          <a:p>
            <a:pPr lvl="1"/>
            <a:r>
              <a:rPr lang="en-US" dirty="0"/>
              <a:t>Compute (CPU, GPU, FPGA), storage, event ingestion</a:t>
            </a:r>
          </a:p>
          <a:p>
            <a:r>
              <a:rPr lang="en-US" dirty="0"/>
              <a:t>Put close to customers, users, equipment (Azure or Edge)</a:t>
            </a:r>
          </a:p>
          <a:p>
            <a:r>
              <a:rPr lang="en-US" dirty="0"/>
              <a:t>A record of every run of every experiment</a:t>
            </a:r>
          </a:p>
          <a:p>
            <a:r>
              <a:rPr lang="en-US" dirty="0"/>
              <a:t>Easy collaboration with teammates, partners, suppliers, customers</a:t>
            </a:r>
          </a:p>
          <a:p>
            <a:r>
              <a:rPr lang="en-US" dirty="0"/>
              <a:t>Repeatability of model creation &amp; behavior</a:t>
            </a:r>
          </a:p>
          <a:p>
            <a:r>
              <a:rPr lang="en-US" dirty="0"/>
              <a:t>Evaluation of model predictions</a:t>
            </a:r>
          </a:p>
          <a:p>
            <a:r>
              <a:rPr lang="en-US" dirty="0"/>
              <a:t>Managing different model versions and files</a:t>
            </a:r>
          </a:p>
          <a:p>
            <a:r>
              <a:rPr lang="en-US" dirty="0"/>
              <a:t>Operationalization of the model</a:t>
            </a:r>
          </a:p>
          <a:p>
            <a:r>
              <a:rPr lang="en-US" dirty="0"/>
              <a:t>Monitoring of training and scoring pipelines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85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Azure Terminology:  Resource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737434" y="2174019"/>
            <a:ext cx="6005981" cy="3854585"/>
          </a:xfrm>
        </p:spPr>
        <p:txBody>
          <a:bodyPr>
            <a:normAutofit/>
          </a:bodyPr>
          <a:lstStyle/>
          <a:p>
            <a:pPr marL="399973" indent="-399973">
              <a:buFont typeface="Wingdings" panose="05000000000000000000" pitchFamily="2" charset="2"/>
              <a:buChar char="à"/>
            </a:pPr>
            <a:r>
              <a:rPr lang="en-US" sz="2353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container for multiple resources</a:t>
            </a:r>
          </a:p>
          <a:p>
            <a:pPr marL="399973" indent="-399973">
              <a:buFont typeface="Wingdings" panose="05000000000000000000" pitchFamily="2" charset="2"/>
              <a:buChar char="à"/>
            </a:pPr>
            <a:r>
              <a:rPr lang="en-US" sz="2353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resources exist in only one resource group</a:t>
            </a:r>
          </a:p>
          <a:p>
            <a:pPr marL="399973" indent="-399973">
              <a:buFont typeface="Wingdings" panose="05000000000000000000" pitchFamily="2" charset="2"/>
              <a:buChar char="à"/>
            </a:pPr>
            <a:r>
              <a:rPr lang="en-US" sz="2353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groups can span regions</a:t>
            </a:r>
          </a:p>
          <a:p>
            <a:pPr marL="399973" indent="-399973">
              <a:buFont typeface="Wingdings" panose="05000000000000000000" pitchFamily="2" charset="2"/>
              <a:buChar char="à"/>
            </a:pPr>
            <a:r>
              <a:rPr lang="en-US" sz="2353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 groups can span services</a:t>
            </a:r>
          </a:p>
          <a:p>
            <a:pPr marL="399973" indent="-399973">
              <a:buFont typeface="Wingdings" panose="05000000000000000000" pitchFamily="2" charset="2"/>
              <a:buChar char="à"/>
            </a:pPr>
            <a:r>
              <a:rPr lang="en-US" sz="2353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RBAC for access control </a:t>
            </a:r>
          </a:p>
          <a:p>
            <a:pPr marL="399973" indent="-399973">
              <a:buFont typeface="Wingdings" panose="05000000000000000000" pitchFamily="2" charset="2"/>
              <a:buChar char="à"/>
            </a:pPr>
            <a:r>
              <a:rPr lang="en-US" sz="2353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deployment using templates </a:t>
            </a:r>
          </a:p>
          <a:p>
            <a:pPr marL="399973" indent="-399973">
              <a:buFont typeface="Wingdings" panose="05000000000000000000" pitchFamily="2" charset="2"/>
              <a:buChar char="à"/>
            </a:pPr>
            <a:r>
              <a:rPr lang="en-US" sz="2353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tags to categorize resources </a:t>
            </a:r>
            <a:endParaRPr lang="en-US" sz="2353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02430" y="1965455"/>
            <a:ext cx="3666601" cy="3258675"/>
            <a:chOff x="1226541" y="2004370"/>
            <a:chExt cx="3740124" cy="3324018"/>
          </a:xfrm>
        </p:grpSpPr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1618363" y="2208377"/>
              <a:ext cx="3121627" cy="3120011"/>
            </a:xfrm>
            <a:custGeom>
              <a:avLst/>
              <a:gdLst>
                <a:gd name="T0" fmla="*/ 878 w 1647"/>
                <a:gd name="T1" fmla="*/ 19 h 1645"/>
                <a:gd name="T2" fmla="*/ 1628 w 1647"/>
                <a:gd name="T3" fmla="*/ 821 h 1645"/>
                <a:gd name="T4" fmla="*/ 1392 w 1647"/>
                <a:gd name="T5" fmla="*/ 1390 h 1645"/>
                <a:gd name="T6" fmla="*/ 823 w 1647"/>
                <a:gd name="T7" fmla="*/ 1626 h 1645"/>
                <a:gd name="T8" fmla="*/ 255 w 1647"/>
                <a:gd name="T9" fmla="*/ 1390 h 1645"/>
                <a:gd name="T10" fmla="*/ 19 w 1647"/>
                <a:gd name="T11" fmla="*/ 821 h 1645"/>
                <a:gd name="T12" fmla="*/ 54 w 1647"/>
                <a:gd name="T13" fmla="*/ 587 h 1645"/>
                <a:gd name="T14" fmla="*/ 35 w 1647"/>
                <a:gd name="T15" fmla="*/ 581 h 1645"/>
                <a:gd name="T16" fmla="*/ 0 w 1647"/>
                <a:gd name="T17" fmla="*/ 821 h 1645"/>
                <a:gd name="T18" fmla="*/ 823 w 1647"/>
                <a:gd name="T19" fmla="*/ 1645 h 1645"/>
                <a:gd name="T20" fmla="*/ 1647 w 1647"/>
                <a:gd name="T21" fmla="*/ 821 h 1645"/>
                <a:gd name="T22" fmla="*/ 879 w 1647"/>
                <a:gd name="T23" fmla="*/ 0 h 1645"/>
                <a:gd name="T24" fmla="*/ 878 w 1647"/>
                <a:gd name="T25" fmla="*/ 19 h 1645"/>
                <a:gd name="T26" fmla="*/ 878 w 1647"/>
                <a:gd name="T27" fmla="*/ 19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7" h="1645">
                  <a:moveTo>
                    <a:pt x="878" y="19"/>
                  </a:moveTo>
                  <a:cubicBezTo>
                    <a:pt x="1297" y="46"/>
                    <a:pt x="1628" y="395"/>
                    <a:pt x="1628" y="821"/>
                  </a:cubicBezTo>
                  <a:cubicBezTo>
                    <a:pt x="1628" y="1043"/>
                    <a:pt x="1538" y="1245"/>
                    <a:pt x="1392" y="1390"/>
                  </a:cubicBezTo>
                  <a:cubicBezTo>
                    <a:pt x="1247" y="1536"/>
                    <a:pt x="1046" y="1626"/>
                    <a:pt x="823" y="1626"/>
                  </a:cubicBezTo>
                  <a:cubicBezTo>
                    <a:pt x="601" y="1626"/>
                    <a:pt x="400" y="1536"/>
                    <a:pt x="255" y="1390"/>
                  </a:cubicBezTo>
                  <a:cubicBezTo>
                    <a:pt x="109" y="1245"/>
                    <a:pt x="19" y="1043"/>
                    <a:pt x="19" y="821"/>
                  </a:cubicBezTo>
                  <a:cubicBezTo>
                    <a:pt x="19" y="740"/>
                    <a:pt x="31" y="661"/>
                    <a:pt x="54" y="587"/>
                  </a:cubicBezTo>
                  <a:cubicBezTo>
                    <a:pt x="35" y="581"/>
                    <a:pt x="35" y="581"/>
                    <a:pt x="35" y="581"/>
                  </a:cubicBezTo>
                  <a:cubicBezTo>
                    <a:pt x="12" y="657"/>
                    <a:pt x="0" y="738"/>
                    <a:pt x="0" y="821"/>
                  </a:cubicBezTo>
                  <a:cubicBezTo>
                    <a:pt x="0" y="1276"/>
                    <a:pt x="369" y="1645"/>
                    <a:pt x="823" y="1645"/>
                  </a:cubicBezTo>
                  <a:cubicBezTo>
                    <a:pt x="1278" y="1645"/>
                    <a:pt x="1647" y="1276"/>
                    <a:pt x="1647" y="821"/>
                  </a:cubicBezTo>
                  <a:cubicBezTo>
                    <a:pt x="1647" y="385"/>
                    <a:pt x="1308" y="28"/>
                    <a:pt x="879" y="0"/>
                  </a:cubicBezTo>
                  <a:cubicBezTo>
                    <a:pt x="878" y="19"/>
                    <a:pt x="878" y="19"/>
                    <a:pt x="878" y="19"/>
                  </a:cubicBezTo>
                  <a:cubicBezTo>
                    <a:pt x="878" y="19"/>
                    <a:pt x="878" y="19"/>
                    <a:pt x="878" y="19"/>
                  </a:cubicBezTo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3177558" y="2156566"/>
              <a:ext cx="129528" cy="144100"/>
            </a:xfrm>
            <a:custGeom>
              <a:avLst/>
              <a:gdLst>
                <a:gd name="T0" fmla="*/ 76 w 80"/>
                <a:gd name="T1" fmla="*/ 89 h 89"/>
                <a:gd name="T2" fmla="*/ 0 w 80"/>
                <a:gd name="T3" fmla="*/ 41 h 89"/>
                <a:gd name="T4" fmla="*/ 80 w 80"/>
                <a:gd name="T5" fmla="*/ 0 h 89"/>
                <a:gd name="T6" fmla="*/ 76 w 80"/>
                <a:gd name="T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9">
                  <a:moveTo>
                    <a:pt x="76" y="89"/>
                  </a:moveTo>
                  <a:lnTo>
                    <a:pt x="0" y="41"/>
                  </a:lnTo>
                  <a:lnTo>
                    <a:pt x="80" y="0"/>
                  </a:lnTo>
                  <a:lnTo>
                    <a:pt x="76" y="89"/>
                  </a:ln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1624840" y="3244603"/>
              <a:ext cx="152196" cy="150577"/>
            </a:xfrm>
            <a:custGeom>
              <a:avLst/>
              <a:gdLst>
                <a:gd name="T0" fmla="*/ 74 w 80"/>
                <a:gd name="T1" fmla="*/ 51 h 80"/>
                <a:gd name="T2" fmla="*/ 51 w 80"/>
                <a:gd name="T3" fmla="*/ 6 h 80"/>
                <a:gd name="T4" fmla="*/ 6 w 80"/>
                <a:gd name="T5" fmla="*/ 29 h 80"/>
                <a:gd name="T6" fmla="*/ 29 w 80"/>
                <a:gd name="T7" fmla="*/ 74 h 80"/>
                <a:gd name="T8" fmla="*/ 74 w 80"/>
                <a:gd name="T9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74" y="51"/>
                  </a:moveTo>
                  <a:cubicBezTo>
                    <a:pt x="80" y="32"/>
                    <a:pt x="70" y="12"/>
                    <a:pt x="51" y="6"/>
                  </a:cubicBezTo>
                  <a:cubicBezTo>
                    <a:pt x="32" y="0"/>
                    <a:pt x="12" y="10"/>
                    <a:pt x="6" y="29"/>
                  </a:cubicBezTo>
                  <a:cubicBezTo>
                    <a:pt x="0" y="47"/>
                    <a:pt x="10" y="68"/>
                    <a:pt x="29" y="74"/>
                  </a:cubicBezTo>
                  <a:cubicBezTo>
                    <a:pt x="48" y="80"/>
                    <a:pt x="68" y="70"/>
                    <a:pt x="74" y="51"/>
                  </a:cubicBez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1226541" y="2004370"/>
              <a:ext cx="1334140" cy="1178707"/>
            </a:xfrm>
            <a:custGeom>
              <a:avLst/>
              <a:gdLst>
                <a:gd name="T0" fmla="*/ 540 w 703"/>
                <a:gd name="T1" fmla="*/ 558 h 622"/>
                <a:gd name="T2" fmla="*/ 352 w 703"/>
                <a:gd name="T3" fmla="*/ 622 h 622"/>
                <a:gd name="T4" fmla="*/ 104 w 703"/>
                <a:gd name="T5" fmla="*/ 500 h 622"/>
                <a:gd name="T6" fmla="*/ 162 w 703"/>
                <a:gd name="T7" fmla="*/ 64 h 622"/>
                <a:gd name="T8" fmla="*/ 351 w 703"/>
                <a:gd name="T9" fmla="*/ 0 h 622"/>
                <a:gd name="T10" fmla="*/ 598 w 703"/>
                <a:gd name="T11" fmla="*/ 122 h 622"/>
                <a:gd name="T12" fmla="*/ 540 w 703"/>
                <a:gd name="T13" fmla="*/ 558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3" h="622">
                  <a:moveTo>
                    <a:pt x="540" y="558"/>
                  </a:moveTo>
                  <a:cubicBezTo>
                    <a:pt x="484" y="601"/>
                    <a:pt x="418" y="622"/>
                    <a:pt x="352" y="622"/>
                  </a:cubicBezTo>
                  <a:cubicBezTo>
                    <a:pt x="258" y="622"/>
                    <a:pt x="166" y="580"/>
                    <a:pt x="104" y="500"/>
                  </a:cubicBezTo>
                  <a:cubicBezTo>
                    <a:pt x="0" y="364"/>
                    <a:pt x="26" y="169"/>
                    <a:pt x="162" y="64"/>
                  </a:cubicBezTo>
                  <a:cubicBezTo>
                    <a:pt x="219" y="21"/>
                    <a:pt x="285" y="0"/>
                    <a:pt x="351" y="0"/>
                  </a:cubicBezTo>
                  <a:cubicBezTo>
                    <a:pt x="445" y="0"/>
                    <a:pt x="537" y="42"/>
                    <a:pt x="598" y="122"/>
                  </a:cubicBezTo>
                  <a:cubicBezTo>
                    <a:pt x="703" y="259"/>
                    <a:pt x="677" y="454"/>
                    <a:pt x="540" y="558"/>
                  </a:cubicBez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1226541" y="2004370"/>
              <a:ext cx="1334140" cy="1178707"/>
            </a:xfrm>
            <a:custGeom>
              <a:avLst/>
              <a:gdLst>
                <a:gd name="T0" fmla="*/ 540 w 703"/>
                <a:gd name="T1" fmla="*/ 558 h 622"/>
                <a:gd name="T2" fmla="*/ 352 w 703"/>
                <a:gd name="T3" fmla="*/ 622 h 622"/>
                <a:gd name="T4" fmla="*/ 104 w 703"/>
                <a:gd name="T5" fmla="*/ 500 h 622"/>
                <a:gd name="T6" fmla="*/ 162 w 703"/>
                <a:gd name="T7" fmla="*/ 64 h 622"/>
                <a:gd name="T8" fmla="*/ 351 w 703"/>
                <a:gd name="T9" fmla="*/ 0 h 622"/>
                <a:gd name="T10" fmla="*/ 598 w 703"/>
                <a:gd name="T11" fmla="*/ 122 h 622"/>
                <a:gd name="T12" fmla="*/ 540 w 703"/>
                <a:gd name="T13" fmla="*/ 558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3" h="622">
                  <a:moveTo>
                    <a:pt x="540" y="558"/>
                  </a:moveTo>
                  <a:cubicBezTo>
                    <a:pt x="484" y="601"/>
                    <a:pt x="418" y="622"/>
                    <a:pt x="352" y="622"/>
                  </a:cubicBezTo>
                  <a:cubicBezTo>
                    <a:pt x="258" y="622"/>
                    <a:pt x="166" y="580"/>
                    <a:pt x="104" y="500"/>
                  </a:cubicBezTo>
                  <a:cubicBezTo>
                    <a:pt x="0" y="364"/>
                    <a:pt x="26" y="169"/>
                    <a:pt x="162" y="64"/>
                  </a:cubicBezTo>
                  <a:cubicBezTo>
                    <a:pt x="219" y="21"/>
                    <a:pt x="285" y="0"/>
                    <a:pt x="351" y="0"/>
                  </a:cubicBezTo>
                  <a:cubicBezTo>
                    <a:pt x="445" y="0"/>
                    <a:pt x="537" y="42"/>
                    <a:pt x="598" y="122"/>
                  </a:cubicBezTo>
                  <a:cubicBezTo>
                    <a:pt x="703" y="259"/>
                    <a:pt x="677" y="454"/>
                    <a:pt x="540" y="558"/>
                  </a:cubicBez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1388451" y="2180852"/>
              <a:ext cx="160291" cy="424205"/>
            </a:xfrm>
            <a:custGeom>
              <a:avLst/>
              <a:gdLst>
                <a:gd name="T0" fmla="*/ 54 w 85"/>
                <a:gd name="T1" fmla="*/ 224 h 224"/>
                <a:gd name="T2" fmla="*/ 85 w 85"/>
                <a:gd name="T3" fmla="*/ 172 h 224"/>
                <a:gd name="T4" fmla="*/ 44 w 85"/>
                <a:gd name="T5" fmla="*/ 0 h 224"/>
                <a:gd name="T6" fmla="*/ 10 w 85"/>
                <a:gd name="T7" fmla="*/ 41 h 224"/>
                <a:gd name="T8" fmla="*/ 54 w 85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24">
                  <a:moveTo>
                    <a:pt x="54" y="224"/>
                  </a:moveTo>
                  <a:cubicBezTo>
                    <a:pt x="63" y="207"/>
                    <a:pt x="73" y="189"/>
                    <a:pt x="85" y="172"/>
                  </a:cubicBezTo>
                  <a:cubicBezTo>
                    <a:pt x="36" y="94"/>
                    <a:pt x="38" y="30"/>
                    <a:pt x="44" y="0"/>
                  </a:cubicBezTo>
                  <a:cubicBezTo>
                    <a:pt x="31" y="13"/>
                    <a:pt x="20" y="27"/>
                    <a:pt x="10" y="41"/>
                  </a:cubicBezTo>
                  <a:cubicBezTo>
                    <a:pt x="0" y="81"/>
                    <a:pt x="0" y="146"/>
                    <a:pt x="54" y="2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1587600" y="2624486"/>
              <a:ext cx="793360" cy="393442"/>
            </a:xfrm>
            <a:custGeom>
              <a:avLst/>
              <a:gdLst>
                <a:gd name="T0" fmla="*/ 88 w 419"/>
                <a:gd name="T1" fmla="*/ 54 h 208"/>
                <a:gd name="T2" fmla="*/ 29 w 419"/>
                <a:gd name="T3" fmla="*/ 0 h 208"/>
                <a:gd name="T4" fmla="*/ 0 w 419"/>
                <a:gd name="T5" fmla="*/ 49 h 208"/>
                <a:gd name="T6" fmla="*/ 54 w 419"/>
                <a:gd name="T7" fmla="*/ 97 h 208"/>
                <a:gd name="T8" fmla="*/ 379 w 419"/>
                <a:gd name="T9" fmla="*/ 208 h 208"/>
                <a:gd name="T10" fmla="*/ 419 w 419"/>
                <a:gd name="T11" fmla="*/ 159 h 208"/>
                <a:gd name="T12" fmla="*/ 88 w 419"/>
                <a:gd name="T13" fmla="*/ 5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9" h="208">
                  <a:moveTo>
                    <a:pt x="88" y="54"/>
                  </a:moveTo>
                  <a:cubicBezTo>
                    <a:pt x="65" y="36"/>
                    <a:pt x="46" y="17"/>
                    <a:pt x="29" y="0"/>
                  </a:cubicBezTo>
                  <a:cubicBezTo>
                    <a:pt x="18" y="16"/>
                    <a:pt x="8" y="33"/>
                    <a:pt x="0" y="49"/>
                  </a:cubicBezTo>
                  <a:cubicBezTo>
                    <a:pt x="15" y="65"/>
                    <a:pt x="33" y="81"/>
                    <a:pt x="54" y="97"/>
                  </a:cubicBezTo>
                  <a:cubicBezTo>
                    <a:pt x="181" y="198"/>
                    <a:pt x="308" y="208"/>
                    <a:pt x="379" y="208"/>
                  </a:cubicBezTo>
                  <a:cubicBezTo>
                    <a:pt x="384" y="208"/>
                    <a:pt x="406" y="177"/>
                    <a:pt x="419" y="159"/>
                  </a:cubicBezTo>
                  <a:cubicBezTo>
                    <a:pt x="387" y="165"/>
                    <a:pt x="251" y="183"/>
                    <a:pt x="88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903325" y="2326571"/>
              <a:ext cx="563447" cy="472778"/>
            </a:xfrm>
            <a:custGeom>
              <a:avLst/>
              <a:gdLst>
                <a:gd name="T0" fmla="*/ 0 w 297"/>
                <a:gd name="T1" fmla="*/ 26 h 249"/>
                <a:gd name="T2" fmla="*/ 289 w 297"/>
                <a:gd name="T3" fmla="*/ 249 h 249"/>
                <a:gd name="T4" fmla="*/ 297 w 297"/>
                <a:gd name="T5" fmla="*/ 223 h 249"/>
                <a:gd name="T6" fmla="*/ 43 w 297"/>
                <a:gd name="T7" fmla="*/ 0 h 249"/>
                <a:gd name="T8" fmla="*/ 0 w 297"/>
                <a:gd name="T9" fmla="*/ 2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249">
                  <a:moveTo>
                    <a:pt x="0" y="26"/>
                  </a:moveTo>
                  <a:cubicBezTo>
                    <a:pt x="116" y="134"/>
                    <a:pt x="254" y="225"/>
                    <a:pt x="289" y="249"/>
                  </a:cubicBezTo>
                  <a:cubicBezTo>
                    <a:pt x="293" y="240"/>
                    <a:pt x="295" y="232"/>
                    <a:pt x="297" y="223"/>
                  </a:cubicBezTo>
                  <a:cubicBezTo>
                    <a:pt x="260" y="195"/>
                    <a:pt x="161" y="118"/>
                    <a:pt x="43" y="0"/>
                  </a:cubicBezTo>
                  <a:cubicBezTo>
                    <a:pt x="29" y="8"/>
                    <a:pt x="15" y="16"/>
                    <a:pt x="0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1632935" y="2030276"/>
              <a:ext cx="242865" cy="234770"/>
            </a:xfrm>
            <a:custGeom>
              <a:avLst/>
              <a:gdLst>
                <a:gd name="T0" fmla="*/ 128 w 128"/>
                <a:gd name="T1" fmla="*/ 96 h 124"/>
                <a:gd name="T2" fmla="*/ 41 w 128"/>
                <a:gd name="T3" fmla="*/ 0 h 124"/>
                <a:gd name="T4" fmla="*/ 0 w 128"/>
                <a:gd name="T5" fmla="*/ 17 h 124"/>
                <a:gd name="T6" fmla="*/ 84 w 128"/>
                <a:gd name="T7" fmla="*/ 124 h 124"/>
                <a:gd name="T8" fmla="*/ 128 w 128"/>
                <a:gd name="T9" fmla="*/ 9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24">
                  <a:moveTo>
                    <a:pt x="128" y="96"/>
                  </a:moveTo>
                  <a:cubicBezTo>
                    <a:pt x="100" y="67"/>
                    <a:pt x="71" y="35"/>
                    <a:pt x="41" y="0"/>
                  </a:cubicBezTo>
                  <a:cubicBezTo>
                    <a:pt x="27" y="5"/>
                    <a:pt x="13" y="11"/>
                    <a:pt x="0" y="17"/>
                  </a:cubicBezTo>
                  <a:cubicBezTo>
                    <a:pt x="22" y="53"/>
                    <a:pt x="51" y="89"/>
                    <a:pt x="84" y="124"/>
                  </a:cubicBezTo>
                  <a:cubicBezTo>
                    <a:pt x="99" y="113"/>
                    <a:pt x="113" y="104"/>
                    <a:pt x="128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1409499" y="2605057"/>
              <a:ext cx="178101" cy="448491"/>
            </a:xfrm>
            <a:custGeom>
              <a:avLst/>
              <a:gdLst>
                <a:gd name="T0" fmla="*/ 43 w 94"/>
                <a:gd name="T1" fmla="*/ 0 h 236"/>
                <a:gd name="T2" fmla="*/ 0 w 94"/>
                <a:gd name="T3" fmla="*/ 173 h 236"/>
                <a:gd name="T4" fmla="*/ 6 w 94"/>
                <a:gd name="T5" fmla="*/ 185 h 236"/>
                <a:gd name="T6" fmla="*/ 58 w 94"/>
                <a:gd name="T7" fmla="*/ 236 h 236"/>
                <a:gd name="T8" fmla="*/ 94 w 94"/>
                <a:gd name="T9" fmla="*/ 59 h 236"/>
                <a:gd name="T10" fmla="*/ 43 w 94"/>
                <a:gd name="T1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236">
                  <a:moveTo>
                    <a:pt x="43" y="0"/>
                  </a:moveTo>
                  <a:cubicBezTo>
                    <a:pt x="13" y="61"/>
                    <a:pt x="3" y="123"/>
                    <a:pt x="0" y="173"/>
                  </a:cubicBezTo>
                  <a:cubicBezTo>
                    <a:pt x="3" y="177"/>
                    <a:pt x="3" y="181"/>
                    <a:pt x="6" y="185"/>
                  </a:cubicBezTo>
                  <a:cubicBezTo>
                    <a:pt x="21" y="204"/>
                    <a:pt x="40" y="222"/>
                    <a:pt x="58" y="236"/>
                  </a:cubicBezTo>
                  <a:cubicBezTo>
                    <a:pt x="55" y="195"/>
                    <a:pt x="59" y="129"/>
                    <a:pt x="94" y="59"/>
                  </a:cubicBezTo>
                  <a:cubicBezTo>
                    <a:pt x="73" y="39"/>
                    <a:pt x="57" y="19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1490454" y="2265046"/>
              <a:ext cx="412871" cy="451730"/>
            </a:xfrm>
            <a:custGeom>
              <a:avLst/>
              <a:gdLst>
                <a:gd name="T0" fmla="*/ 159 w 218"/>
                <a:gd name="T1" fmla="*/ 0 h 238"/>
                <a:gd name="T2" fmla="*/ 73 w 218"/>
                <a:gd name="T3" fmla="*/ 75 h 238"/>
                <a:gd name="T4" fmla="*/ 31 w 218"/>
                <a:gd name="T5" fmla="*/ 127 h 238"/>
                <a:gd name="T6" fmla="*/ 31 w 218"/>
                <a:gd name="T7" fmla="*/ 127 h 238"/>
                <a:gd name="T8" fmla="*/ 0 w 218"/>
                <a:gd name="T9" fmla="*/ 179 h 238"/>
                <a:gd name="T10" fmla="*/ 51 w 218"/>
                <a:gd name="T11" fmla="*/ 238 h 238"/>
                <a:gd name="T12" fmla="*/ 80 w 218"/>
                <a:gd name="T13" fmla="*/ 189 h 238"/>
                <a:gd name="T14" fmla="*/ 80 w 218"/>
                <a:gd name="T15" fmla="*/ 189 h 238"/>
                <a:gd name="T16" fmla="*/ 137 w 218"/>
                <a:gd name="T17" fmla="*/ 124 h 238"/>
                <a:gd name="T18" fmla="*/ 218 w 218"/>
                <a:gd name="T19" fmla="*/ 58 h 238"/>
                <a:gd name="T20" fmla="*/ 159 w 218"/>
                <a:gd name="T21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" h="238">
                  <a:moveTo>
                    <a:pt x="159" y="0"/>
                  </a:moveTo>
                  <a:cubicBezTo>
                    <a:pt x="131" y="19"/>
                    <a:pt x="102" y="44"/>
                    <a:pt x="73" y="75"/>
                  </a:cubicBezTo>
                  <a:cubicBezTo>
                    <a:pt x="57" y="92"/>
                    <a:pt x="43" y="109"/>
                    <a:pt x="31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19" y="144"/>
                    <a:pt x="9" y="162"/>
                    <a:pt x="0" y="179"/>
                  </a:cubicBezTo>
                  <a:cubicBezTo>
                    <a:pt x="14" y="198"/>
                    <a:pt x="30" y="218"/>
                    <a:pt x="51" y="238"/>
                  </a:cubicBezTo>
                  <a:cubicBezTo>
                    <a:pt x="59" y="222"/>
                    <a:pt x="69" y="205"/>
                    <a:pt x="80" y="189"/>
                  </a:cubicBezTo>
                  <a:cubicBezTo>
                    <a:pt x="80" y="189"/>
                    <a:pt x="80" y="189"/>
                    <a:pt x="80" y="189"/>
                  </a:cubicBezTo>
                  <a:cubicBezTo>
                    <a:pt x="96" y="167"/>
                    <a:pt x="114" y="145"/>
                    <a:pt x="137" y="124"/>
                  </a:cubicBezTo>
                  <a:cubicBezTo>
                    <a:pt x="166" y="97"/>
                    <a:pt x="193" y="76"/>
                    <a:pt x="218" y="58"/>
                  </a:cubicBezTo>
                  <a:cubicBezTo>
                    <a:pt x="198" y="39"/>
                    <a:pt x="178" y="2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1791607" y="2125803"/>
              <a:ext cx="563447" cy="249342"/>
            </a:xfrm>
            <a:custGeom>
              <a:avLst/>
              <a:gdLst>
                <a:gd name="T0" fmla="*/ 252 w 297"/>
                <a:gd name="T1" fmla="*/ 8 h 132"/>
                <a:gd name="T2" fmla="*/ 44 w 297"/>
                <a:gd name="T3" fmla="*/ 47 h 132"/>
                <a:gd name="T4" fmla="*/ 44 w 297"/>
                <a:gd name="T5" fmla="*/ 46 h 132"/>
                <a:gd name="T6" fmla="*/ 0 w 297"/>
                <a:gd name="T7" fmla="*/ 74 h 132"/>
                <a:gd name="T8" fmla="*/ 59 w 297"/>
                <a:gd name="T9" fmla="*/ 132 h 132"/>
                <a:gd name="T10" fmla="*/ 102 w 297"/>
                <a:gd name="T11" fmla="*/ 106 h 132"/>
                <a:gd name="T12" fmla="*/ 102 w 297"/>
                <a:gd name="T13" fmla="*/ 106 h 132"/>
                <a:gd name="T14" fmla="*/ 297 w 297"/>
                <a:gd name="T15" fmla="*/ 54 h 132"/>
                <a:gd name="T16" fmla="*/ 252 w 297"/>
                <a:gd name="T17" fmla="*/ 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132">
                  <a:moveTo>
                    <a:pt x="252" y="8"/>
                  </a:moveTo>
                  <a:cubicBezTo>
                    <a:pt x="204" y="0"/>
                    <a:pt x="130" y="1"/>
                    <a:pt x="44" y="4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30" y="54"/>
                    <a:pt x="15" y="63"/>
                    <a:pt x="0" y="74"/>
                  </a:cubicBezTo>
                  <a:cubicBezTo>
                    <a:pt x="19" y="94"/>
                    <a:pt x="39" y="113"/>
                    <a:pt x="59" y="132"/>
                  </a:cubicBezTo>
                  <a:cubicBezTo>
                    <a:pt x="74" y="122"/>
                    <a:pt x="88" y="114"/>
                    <a:pt x="102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216" y="45"/>
                    <a:pt x="297" y="54"/>
                    <a:pt x="297" y="54"/>
                  </a:cubicBezTo>
                  <a:cubicBezTo>
                    <a:pt x="284" y="36"/>
                    <a:pt x="268" y="21"/>
                    <a:pt x="252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2100855" y="2478767"/>
              <a:ext cx="286581" cy="284962"/>
            </a:xfrm>
            <a:custGeom>
              <a:avLst/>
              <a:gdLst>
                <a:gd name="T0" fmla="*/ 35 w 151"/>
                <a:gd name="T1" fmla="*/ 22 h 151"/>
                <a:gd name="T2" fmla="*/ 22 w 151"/>
                <a:gd name="T3" fmla="*/ 116 h 151"/>
                <a:gd name="T4" fmla="*/ 116 w 151"/>
                <a:gd name="T5" fmla="*/ 128 h 151"/>
                <a:gd name="T6" fmla="*/ 129 w 151"/>
                <a:gd name="T7" fmla="*/ 35 h 151"/>
                <a:gd name="T8" fmla="*/ 35 w 151"/>
                <a:gd name="T9" fmla="*/ 2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51">
                  <a:moveTo>
                    <a:pt x="35" y="22"/>
                  </a:moveTo>
                  <a:cubicBezTo>
                    <a:pt x="6" y="45"/>
                    <a:pt x="0" y="86"/>
                    <a:pt x="22" y="116"/>
                  </a:cubicBezTo>
                  <a:cubicBezTo>
                    <a:pt x="45" y="145"/>
                    <a:pt x="87" y="151"/>
                    <a:pt x="116" y="128"/>
                  </a:cubicBezTo>
                  <a:cubicBezTo>
                    <a:pt x="145" y="106"/>
                    <a:pt x="151" y="64"/>
                    <a:pt x="129" y="35"/>
                  </a:cubicBezTo>
                  <a:cubicBezTo>
                    <a:pt x="106" y="5"/>
                    <a:pt x="64" y="0"/>
                    <a:pt x="35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1845037" y="2796111"/>
              <a:ext cx="263914" cy="265533"/>
            </a:xfrm>
            <a:custGeom>
              <a:avLst/>
              <a:gdLst>
                <a:gd name="T0" fmla="*/ 32 w 139"/>
                <a:gd name="T1" fmla="*/ 21 h 140"/>
                <a:gd name="T2" fmla="*/ 20 w 139"/>
                <a:gd name="T3" fmla="*/ 108 h 140"/>
                <a:gd name="T4" fmla="*/ 107 w 139"/>
                <a:gd name="T5" fmla="*/ 119 h 140"/>
                <a:gd name="T6" fmla="*/ 119 w 139"/>
                <a:gd name="T7" fmla="*/ 33 h 140"/>
                <a:gd name="T8" fmla="*/ 32 w 139"/>
                <a:gd name="T9" fmla="*/ 2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40">
                  <a:moveTo>
                    <a:pt x="32" y="21"/>
                  </a:moveTo>
                  <a:cubicBezTo>
                    <a:pt x="5" y="42"/>
                    <a:pt x="0" y="81"/>
                    <a:pt x="20" y="108"/>
                  </a:cubicBezTo>
                  <a:cubicBezTo>
                    <a:pt x="41" y="135"/>
                    <a:pt x="80" y="140"/>
                    <a:pt x="107" y="119"/>
                  </a:cubicBezTo>
                  <a:cubicBezTo>
                    <a:pt x="134" y="98"/>
                    <a:pt x="139" y="60"/>
                    <a:pt x="119" y="33"/>
                  </a:cubicBezTo>
                  <a:cubicBezTo>
                    <a:pt x="98" y="5"/>
                    <a:pt x="59" y="0"/>
                    <a:pt x="32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1370641" y="2402669"/>
              <a:ext cx="403156" cy="403157"/>
            </a:xfrm>
            <a:custGeom>
              <a:avLst/>
              <a:gdLst>
                <a:gd name="T0" fmla="*/ 49 w 212"/>
                <a:gd name="T1" fmla="*/ 32 h 213"/>
                <a:gd name="T2" fmla="*/ 31 w 212"/>
                <a:gd name="T3" fmla="*/ 163 h 213"/>
                <a:gd name="T4" fmla="*/ 163 w 212"/>
                <a:gd name="T5" fmla="*/ 181 h 213"/>
                <a:gd name="T6" fmla="*/ 181 w 212"/>
                <a:gd name="T7" fmla="*/ 49 h 213"/>
                <a:gd name="T8" fmla="*/ 49 w 212"/>
                <a:gd name="T9" fmla="*/ 3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213">
                  <a:moveTo>
                    <a:pt x="49" y="32"/>
                  </a:moveTo>
                  <a:cubicBezTo>
                    <a:pt x="8" y="63"/>
                    <a:pt x="0" y="122"/>
                    <a:pt x="31" y="163"/>
                  </a:cubicBezTo>
                  <a:cubicBezTo>
                    <a:pt x="63" y="205"/>
                    <a:pt x="122" y="213"/>
                    <a:pt x="163" y="181"/>
                  </a:cubicBezTo>
                  <a:cubicBezTo>
                    <a:pt x="204" y="149"/>
                    <a:pt x="212" y="91"/>
                    <a:pt x="181" y="49"/>
                  </a:cubicBezTo>
                  <a:cubicBezTo>
                    <a:pt x="149" y="8"/>
                    <a:pt x="90" y="0"/>
                    <a:pt x="49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3932059" y="2171138"/>
              <a:ext cx="440396" cy="1007082"/>
            </a:xfrm>
            <a:custGeom>
              <a:avLst/>
              <a:gdLst>
                <a:gd name="T0" fmla="*/ 0 w 232"/>
                <a:gd name="T1" fmla="*/ 0 h 531"/>
                <a:gd name="T2" fmla="*/ 0 w 232"/>
                <a:gd name="T3" fmla="*/ 447 h 531"/>
                <a:gd name="T4" fmla="*/ 232 w 232"/>
                <a:gd name="T5" fmla="*/ 531 h 531"/>
                <a:gd name="T6" fmla="*/ 232 w 232"/>
                <a:gd name="T7" fmla="*/ 0 h 531"/>
                <a:gd name="T8" fmla="*/ 0 w 232"/>
                <a:gd name="T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531">
                  <a:moveTo>
                    <a:pt x="0" y="0"/>
                  </a:moveTo>
                  <a:cubicBezTo>
                    <a:pt x="0" y="447"/>
                    <a:pt x="0" y="447"/>
                    <a:pt x="0" y="447"/>
                  </a:cubicBezTo>
                  <a:cubicBezTo>
                    <a:pt x="0" y="493"/>
                    <a:pt x="104" y="531"/>
                    <a:pt x="232" y="531"/>
                  </a:cubicBezTo>
                  <a:cubicBezTo>
                    <a:pt x="232" y="0"/>
                    <a:pt x="232" y="0"/>
                    <a:pt x="2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4367597" y="2171138"/>
              <a:ext cx="445253" cy="1007082"/>
            </a:xfrm>
            <a:custGeom>
              <a:avLst/>
              <a:gdLst>
                <a:gd name="T0" fmla="*/ 0 w 235"/>
                <a:gd name="T1" fmla="*/ 531 h 531"/>
                <a:gd name="T2" fmla="*/ 3 w 235"/>
                <a:gd name="T3" fmla="*/ 531 h 531"/>
                <a:gd name="T4" fmla="*/ 235 w 235"/>
                <a:gd name="T5" fmla="*/ 447 h 531"/>
                <a:gd name="T6" fmla="*/ 235 w 235"/>
                <a:gd name="T7" fmla="*/ 0 h 531"/>
                <a:gd name="T8" fmla="*/ 0 w 235"/>
                <a:gd name="T9" fmla="*/ 0 h 531"/>
                <a:gd name="T10" fmla="*/ 0 w 235"/>
                <a:gd name="T11" fmla="*/ 53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531">
                  <a:moveTo>
                    <a:pt x="0" y="531"/>
                  </a:moveTo>
                  <a:cubicBezTo>
                    <a:pt x="3" y="531"/>
                    <a:pt x="3" y="531"/>
                    <a:pt x="3" y="531"/>
                  </a:cubicBezTo>
                  <a:cubicBezTo>
                    <a:pt x="131" y="531"/>
                    <a:pt x="235" y="493"/>
                    <a:pt x="235" y="447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31"/>
                  </a:lnTo>
                  <a:close/>
                </a:path>
              </a:pathLst>
            </a:custGeom>
            <a:solidFill>
              <a:srgbClr val="29C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3932059" y="2012465"/>
              <a:ext cx="880791" cy="31734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4021110" y="2054562"/>
              <a:ext cx="702690" cy="210483"/>
            </a:xfrm>
            <a:prstGeom prst="ellipse">
              <a:avLst/>
            </a:prstGeom>
            <a:solidFill>
              <a:srgbClr val="85B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4021110" y="2054562"/>
              <a:ext cx="702690" cy="171625"/>
            </a:xfrm>
            <a:custGeom>
              <a:avLst/>
              <a:gdLst>
                <a:gd name="T0" fmla="*/ 331 w 370"/>
                <a:gd name="T1" fmla="*/ 90 h 90"/>
                <a:gd name="T2" fmla="*/ 370 w 370"/>
                <a:gd name="T3" fmla="*/ 56 h 90"/>
                <a:gd name="T4" fmla="*/ 185 w 370"/>
                <a:gd name="T5" fmla="*/ 0 h 90"/>
                <a:gd name="T6" fmla="*/ 0 w 370"/>
                <a:gd name="T7" fmla="*/ 56 h 90"/>
                <a:gd name="T8" fmla="*/ 39 w 370"/>
                <a:gd name="T9" fmla="*/ 90 h 90"/>
                <a:gd name="T10" fmla="*/ 185 w 370"/>
                <a:gd name="T11" fmla="*/ 68 h 90"/>
                <a:gd name="T12" fmla="*/ 331 w 37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0" h="90">
                  <a:moveTo>
                    <a:pt x="331" y="90"/>
                  </a:moveTo>
                  <a:cubicBezTo>
                    <a:pt x="355" y="80"/>
                    <a:pt x="370" y="69"/>
                    <a:pt x="370" y="56"/>
                  </a:cubicBezTo>
                  <a:cubicBezTo>
                    <a:pt x="370" y="25"/>
                    <a:pt x="287" y="0"/>
                    <a:pt x="185" y="0"/>
                  </a:cubicBezTo>
                  <a:cubicBezTo>
                    <a:pt x="83" y="0"/>
                    <a:pt x="0" y="25"/>
                    <a:pt x="0" y="56"/>
                  </a:cubicBezTo>
                  <a:cubicBezTo>
                    <a:pt x="0" y="69"/>
                    <a:pt x="15" y="80"/>
                    <a:pt x="39" y="90"/>
                  </a:cubicBezTo>
                  <a:cubicBezTo>
                    <a:pt x="73" y="77"/>
                    <a:pt x="125" y="68"/>
                    <a:pt x="185" y="68"/>
                  </a:cubicBezTo>
                  <a:cubicBezTo>
                    <a:pt x="244" y="68"/>
                    <a:pt x="297" y="77"/>
                    <a:pt x="331" y="90"/>
                  </a:cubicBezTo>
                  <a:close/>
                </a:path>
              </a:pathLst>
            </a:custGeom>
            <a:solidFill>
              <a:srgbClr val="BAC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4051873" y="2527340"/>
              <a:ext cx="641164" cy="361060"/>
            </a:xfrm>
            <a:custGeom>
              <a:avLst/>
              <a:gdLst>
                <a:gd name="T0" fmla="*/ 319 w 338"/>
                <a:gd name="T1" fmla="*/ 174 h 190"/>
                <a:gd name="T2" fmla="*/ 268 w 338"/>
                <a:gd name="T3" fmla="*/ 190 h 190"/>
                <a:gd name="T4" fmla="*/ 195 w 338"/>
                <a:gd name="T5" fmla="*/ 190 h 190"/>
                <a:gd name="T6" fmla="*/ 195 w 338"/>
                <a:gd name="T7" fmla="*/ 0 h 190"/>
                <a:gd name="T8" fmla="*/ 264 w 338"/>
                <a:gd name="T9" fmla="*/ 0 h 190"/>
                <a:gd name="T10" fmla="*/ 314 w 338"/>
                <a:gd name="T11" fmla="*/ 12 h 190"/>
                <a:gd name="T12" fmla="*/ 330 w 338"/>
                <a:gd name="T13" fmla="*/ 44 h 190"/>
                <a:gd name="T14" fmla="*/ 318 w 338"/>
                <a:gd name="T15" fmla="*/ 73 h 190"/>
                <a:gd name="T16" fmla="*/ 293 w 338"/>
                <a:gd name="T17" fmla="*/ 87 h 190"/>
                <a:gd name="T18" fmla="*/ 293 w 338"/>
                <a:gd name="T19" fmla="*/ 87 h 190"/>
                <a:gd name="T20" fmla="*/ 326 w 338"/>
                <a:gd name="T21" fmla="*/ 103 h 190"/>
                <a:gd name="T22" fmla="*/ 338 w 338"/>
                <a:gd name="T23" fmla="*/ 133 h 190"/>
                <a:gd name="T24" fmla="*/ 319 w 338"/>
                <a:gd name="T25" fmla="*/ 174 h 190"/>
                <a:gd name="T26" fmla="*/ 141 w 338"/>
                <a:gd name="T27" fmla="*/ 163 h 190"/>
                <a:gd name="T28" fmla="*/ 68 w 338"/>
                <a:gd name="T29" fmla="*/ 190 h 190"/>
                <a:gd name="T30" fmla="*/ 0 w 338"/>
                <a:gd name="T31" fmla="*/ 190 h 190"/>
                <a:gd name="T32" fmla="*/ 0 w 338"/>
                <a:gd name="T33" fmla="*/ 0 h 190"/>
                <a:gd name="T34" fmla="*/ 68 w 338"/>
                <a:gd name="T35" fmla="*/ 0 h 190"/>
                <a:gd name="T36" fmla="*/ 169 w 338"/>
                <a:gd name="T37" fmla="*/ 92 h 190"/>
                <a:gd name="T38" fmla="*/ 141 w 338"/>
                <a:gd name="T39" fmla="*/ 16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8" h="190">
                  <a:moveTo>
                    <a:pt x="319" y="174"/>
                  </a:moveTo>
                  <a:cubicBezTo>
                    <a:pt x="306" y="185"/>
                    <a:pt x="290" y="190"/>
                    <a:pt x="268" y="190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86" y="0"/>
                    <a:pt x="302" y="3"/>
                    <a:pt x="314" y="12"/>
                  </a:cubicBezTo>
                  <a:cubicBezTo>
                    <a:pt x="325" y="19"/>
                    <a:pt x="330" y="30"/>
                    <a:pt x="330" y="44"/>
                  </a:cubicBezTo>
                  <a:cubicBezTo>
                    <a:pt x="330" y="55"/>
                    <a:pt x="326" y="64"/>
                    <a:pt x="318" y="73"/>
                  </a:cubicBezTo>
                  <a:cubicBezTo>
                    <a:pt x="311" y="79"/>
                    <a:pt x="303" y="84"/>
                    <a:pt x="293" y="87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307" y="89"/>
                    <a:pt x="318" y="94"/>
                    <a:pt x="326" y="103"/>
                  </a:cubicBezTo>
                  <a:cubicBezTo>
                    <a:pt x="334" y="111"/>
                    <a:pt x="338" y="121"/>
                    <a:pt x="338" y="133"/>
                  </a:cubicBezTo>
                  <a:cubicBezTo>
                    <a:pt x="338" y="150"/>
                    <a:pt x="331" y="164"/>
                    <a:pt x="319" y="174"/>
                  </a:cubicBezTo>
                  <a:close/>
                  <a:moveTo>
                    <a:pt x="141" y="163"/>
                  </a:moveTo>
                  <a:cubicBezTo>
                    <a:pt x="123" y="181"/>
                    <a:pt x="98" y="190"/>
                    <a:pt x="68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35" y="0"/>
                    <a:pt x="169" y="30"/>
                    <a:pt x="169" y="92"/>
                  </a:cubicBezTo>
                  <a:cubicBezTo>
                    <a:pt x="169" y="122"/>
                    <a:pt x="160" y="145"/>
                    <a:pt x="141" y="1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4132828" y="2592104"/>
              <a:ext cx="153815" cy="229913"/>
            </a:xfrm>
            <a:custGeom>
              <a:avLst/>
              <a:gdLst>
                <a:gd name="T0" fmla="*/ 21 w 81"/>
                <a:gd name="T1" fmla="*/ 0 h 121"/>
                <a:gd name="T2" fmla="*/ 0 w 81"/>
                <a:gd name="T3" fmla="*/ 0 h 121"/>
                <a:gd name="T4" fmla="*/ 0 w 81"/>
                <a:gd name="T5" fmla="*/ 121 h 121"/>
                <a:gd name="T6" fmla="*/ 21 w 81"/>
                <a:gd name="T7" fmla="*/ 121 h 121"/>
                <a:gd name="T8" fmla="*/ 65 w 81"/>
                <a:gd name="T9" fmla="*/ 104 h 121"/>
                <a:gd name="T10" fmla="*/ 81 w 81"/>
                <a:gd name="T11" fmla="*/ 59 h 121"/>
                <a:gd name="T12" fmla="*/ 66 w 81"/>
                <a:gd name="T13" fmla="*/ 16 h 121"/>
                <a:gd name="T14" fmla="*/ 21 w 81"/>
                <a:gd name="T1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21">
                  <a:moveTo>
                    <a:pt x="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40" y="121"/>
                    <a:pt x="55" y="115"/>
                    <a:pt x="65" y="104"/>
                  </a:cubicBezTo>
                  <a:cubicBezTo>
                    <a:pt x="76" y="93"/>
                    <a:pt x="81" y="78"/>
                    <a:pt x="81" y="59"/>
                  </a:cubicBezTo>
                  <a:cubicBezTo>
                    <a:pt x="81" y="41"/>
                    <a:pt x="76" y="27"/>
                    <a:pt x="66" y="16"/>
                  </a:cubicBezTo>
                  <a:cubicBezTo>
                    <a:pt x="55" y="6"/>
                    <a:pt x="40" y="0"/>
                    <a:pt x="21" y="0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4503602" y="2585628"/>
              <a:ext cx="89051" cy="85812"/>
            </a:xfrm>
            <a:custGeom>
              <a:avLst/>
              <a:gdLst>
                <a:gd name="T0" fmla="*/ 39 w 47"/>
                <a:gd name="T1" fmla="*/ 39 h 45"/>
                <a:gd name="T2" fmla="*/ 47 w 47"/>
                <a:gd name="T3" fmla="*/ 21 h 45"/>
                <a:gd name="T4" fmla="*/ 16 w 47"/>
                <a:gd name="T5" fmla="*/ 0 h 45"/>
                <a:gd name="T6" fmla="*/ 0 w 47"/>
                <a:gd name="T7" fmla="*/ 0 h 45"/>
                <a:gd name="T8" fmla="*/ 0 w 47"/>
                <a:gd name="T9" fmla="*/ 45 h 45"/>
                <a:gd name="T10" fmla="*/ 19 w 47"/>
                <a:gd name="T11" fmla="*/ 45 h 45"/>
                <a:gd name="T12" fmla="*/ 39 w 47"/>
                <a:gd name="T13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5">
                  <a:moveTo>
                    <a:pt x="39" y="39"/>
                  </a:moveTo>
                  <a:cubicBezTo>
                    <a:pt x="44" y="34"/>
                    <a:pt x="47" y="28"/>
                    <a:pt x="47" y="21"/>
                  </a:cubicBezTo>
                  <a:cubicBezTo>
                    <a:pt x="47" y="7"/>
                    <a:pt x="3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7" y="45"/>
                    <a:pt x="34" y="43"/>
                    <a:pt x="39" y="39"/>
                  </a:cubicBezTo>
                  <a:close/>
                </a:path>
              </a:pathLst>
            </a:custGeom>
            <a:solidFill>
              <a:srgbClr val="29C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4501983" y="2732966"/>
              <a:ext cx="105242" cy="93908"/>
            </a:xfrm>
            <a:custGeom>
              <a:avLst/>
              <a:gdLst>
                <a:gd name="T0" fmla="*/ 47 w 56"/>
                <a:gd name="T1" fmla="*/ 6 h 50"/>
                <a:gd name="T2" fmla="*/ 24 w 56"/>
                <a:gd name="T3" fmla="*/ 0 h 50"/>
                <a:gd name="T4" fmla="*/ 0 w 56"/>
                <a:gd name="T5" fmla="*/ 0 h 50"/>
                <a:gd name="T6" fmla="*/ 0 w 56"/>
                <a:gd name="T7" fmla="*/ 50 h 50"/>
                <a:gd name="T8" fmla="*/ 24 w 56"/>
                <a:gd name="T9" fmla="*/ 50 h 50"/>
                <a:gd name="T10" fmla="*/ 47 w 56"/>
                <a:gd name="T11" fmla="*/ 43 h 50"/>
                <a:gd name="T12" fmla="*/ 56 w 56"/>
                <a:gd name="T13" fmla="*/ 24 h 50"/>
                <a:gd name="T14" fmla="*/ 47 w 56"/>
                <a:gd name="T1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0">
                  <a:moveTo>
                    <a:pt x="47" y="6"/>
                  </a:moveTo>
                  <a:cubicBezTo>
                    <a:pt x="42" y="2"/>
                    <a:pt x="3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4" y="50"/>
                    <a:pt x="42" y="48"/>
                    <a:pt x="47" y="43"/>
                  </a:cubicBezTo>
                  <a:cubicBezTo>
                    <a:pt x="53" y="38"/>
                    <a:pt x="56" y="32"/>
                    <a:pt x="56" y="24"/>
                  </a:cubicBezTo>
                  <a:cubicBezTo>
                    <a:pt x="56" y="17"/>
                    <a:pt x="53" y="11"/>
                    <a:pt x="47" y="6"/>
                  </a:cubicBezTo>
                  <a:close/>
                </a:path>
              </a:pathLst>
            </a:custGeom>
            <a:solidFill>
              <a:srgbClr val="29C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3983870" y="4739035"/>
              <a:ext cx="775550" cy="226674"/>
            </a:xfrm>
            <a:custGeom>
              <a:avLst/>
              <a:gdLst>
                <a:gd name="T0" fmla="*/ 298 w 409"/>
                <a:gd name="T1" fmla="*/ 0 h 120"/>
                <a:gd name="T2" fmla="*/ 283 w 409"/>
                <a:gd name="T3" fmla="*/ 0 h 120"/>
                <a:gd name="T4" fmla="*/ 135 w 409"/>
                <a:gd name="T5" fmla="*/ 0 h 120"/>
                <a:gd name="T6" fmla="*/ 128 w 409"/>
                <a:gd name="T7" fmla="*/ 0 h 120"/>
                <a:gd name="T8" fmla="*/ 0 w 409"/>
                <a:gd name="T9" fmla="*/ 82 h 120"/>
                <a:gd name="T10" fmla="*/ 0 w 409"/>
                <a:gd name="T11" fmla="*/ 120 h 120"/>
                <a:gd name="T12" fmla="*/ 153 w 409"/>
                <a:gd name="T13" fmla="*/ 120 h 120"/>
                <a:gd name="T14" fmla="*/ 265 w 409"/>
                <a:gd name="T15" fmla="*/ 120 h 120"/>
                <a:gd name="T16" fmla="*/ 409 w 409"/>
                <a:gd name="T17" fmla="*/ 120 h 120"/>
                <a:gd name="T18" fmla="*/ 409 w 409"/>
                <a:gd name="T19" fmla="*/ 82 h 120"/>
                <a:gd name="T20" fmla="*/ 298 w 409"/>
                <a:gd name="T2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120">
                  <a:moveTo>
                    <a:pt x="298" y="0"/>
                  </a:moveTo>
                  <a:cubicBezTo>
                    <a:pt x="283" y="0"/>
                    <a:pt x="283" y="0"/>
                    <a:pt x="283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48" y="72"/>
                    <a:pt x="121" y="82"/>
                    <a:pt x="0" y="8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53" y="120"/>
                    <a:pt x="153" y="120"/>
                    <a:pt x="153" y="120"/>
                  </a:cubicBezTo>
                  <a:cubicBezTo>
                    <a:pt x="265" y="120"/>
                    <a:pt x="265" y="120"/>
                    <a:pt x="265" y="120"/>
                  </a:cubicBezTo>
                  <a:cubicBezTo>
                    <a:pt x="409" y="120"/>
                    <a:pt x="409" y="120"/>
                    <a:pt x="409" y="120"/>
                  </a:cubicBezTo>
                  <a:cubicBezTo>
                    <a:pt x="409" y="82"/>
                    <a:pt x="409" y="82"/>
                    <a:pt x="409" y="82"/>
                  </a:cubicBezTo>
                  <a:cubicBezTo>
                    <a:pt x="289" y="82"/>
                    <a:pt x="277" y="72"/>
                    <a:pt x="298" y="0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3779864" y="3871195"/>
              <a:ext cx="1186801" cy="867839"/>
            </a:xfrm>
            <a:custGeom>
              <a:avLst/>
              <a:gdLst>
                <a:gd name="T0" fmla="*/ 588 w 626"/>
                <a:gd name="T1" fmla="*/ 0 h 457"/>
                <a:gd name="T2" fmla="*/ 34 w 626"/>
                <a:gd name="T3" fmla="*/ 0 h 457"/>
                <a:gd name="T4" fmla="*/ 0 w 626"/>
                <a:gd name="T5" fmla="*/ 35 h 457"/>
                <a:gd name="T6" fmla="*/ 0 w 626"/>
                <a:gd name="T7" fmla="*/ 422 h 457"/>
                <a:gd name="T8" fmla="*/ 34 w 626"/>
                <a:gd name="T9" fmla="*/ 457 h 457"/>
                <a:gd name="T10" fmla="*/ 588 w 626"/>
                <a:gd name="T11" fmla="*/ 457 h 457"/>
                <a:gd name="T12" fmla="*/ 626 w 626"/>
                <a:gd name="T13" fmla="*/ 422 h 457"/>
                <a:gd name="T14" fmla="*/ 626 w 626"/>
                <a:gd name="T15" fmla="*/ 35 h 457"/>
                <a:gd name="T16" fmla="*/ 588 w 626"/>
                <a:gd name="T17" fmla="*/ 0 h 457"/>
                <a:gd name="T18" fmla="*/ 578 w 626"/>
                <a:gd name="T19" fmla="*/ 48 h 457"/>
                <a:gd name="T20" fmla="*/ 578 w 626"/>
                <a:gd name="T21" fmla="*/ 409 h 457"/>
                <a:gd name="T22" fmla="*/ 48 w 626"/>
                <a:gd name="T23" fmla="*/ 409 h 457"/>
                <a:gd name="T24" fmla="*/ 48 w 626"/>
                <a:gd name="T25" fmla="*/ 48 h 457"/>
                <a:gd name="T26" fmla="*/ 579 w 626"/>
                <a:gd name="T27" fmla="*/ 47 h 457"/>
                <a:gd name="T28" fmla="*/ 578 w 626"/>
                <a:gd name="T29" fmla="*/ 4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6" h="457">
                  <a:moveTo>
                    <a:pt x="58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40"/>
                    <a:pt x="15" y="457"/>
                    <a:pt x="34" y="457"/>
                  </a:cubicBezTo>
                  <a:cubicBezTo>
                    <a:pt x="588" y="457"/>
                    <a:pt x="588" y="457"/>
                    <a:pt x="588" y="457"/>
                  </a:cubicBezTo>
                  <a:cubicBezTo>
                    <a:pt x="607" y="457"/>
                    <a:pt x="626" y="440"/>
                    <a:pt x="626" y="422"/>
                  </a:cubicBezTo>
                  <a:cubicBezTo>
                    <a:pt x="626" y="35"/>
                    <a:pt x="626" y="35"/>
                    <a:pt x="626" y="35"/>
                  </a:cubicBezTo>
                  <a:cubicBezTo>
                    <a:pt x="626" y="16"/>
                    <a:pt x="607" y="0"/>
                    <a:pt x="588" y="0"/>
                  </a:cubicBezTo>
                  <a:close/>
                  <a:moveTo>
                    <a:pt x="578" y="48"/>
                  </a:moveTo>
                  <a:cubicBezTo>
                    <a:pt x="578" y="409"/>
                    <a:pt x="578" y="409"/>
                    <a:pt x="578" y="409"/>
                  </a:cubicBezTo>
                  <a:cubicBezTo>
                    <a:pt x="48" y="409"/>
                    <a:pt x="48" y="409"/>
                    <a:pt x="48" y="40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79" y="47"/>
                    <a:pt x="579" y="47"/>
                    <a:pt x="579" y="47"/>
                  </a:cubicBezTo>
                  <a:lnTo>
                    <a:pt x="578" y="48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3868914" y="3961865"/>
              <a:ext cx="1005462" cy="684880"/>
            </a:xfrm>
            <a:custGeom>
              <a:avLst/>
              <a:gdLst>
                <a:gd name="T0" fmla="*/ 620 w 621"/>
                <a:gd name="T1" fmla="*/ 1 h 423"/>
                <a:gd name="T2" fmla="*/ 620 w 621"/>
                <a:gd name="T3" fmla="*/ 423 h 423"/>
                <a:gd name="T4" fmla="*/ 0 w 621"/>
                <a:gd name="T5" fmla="*/ 423 h 423"/>
                <a:gd name="T6" fmla="*/ 0 w 621"/>
                <a:gd name="T7" fmla="*/ 1 h 423"/>
                <a:gd name="T8" fmla="*/ 621 w 621"/>
                <a:gd name="T9" fmla="*/ 0 h 423"/>
                <a:gd name="T10" fmla="*/ 620 w 621"/>
                <a:gd name="T11" fmla="*/ 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1" h="423">
                  <a:moveTo>
                    <a:pt x="620" y="1"/>
                  </a:moveTo>
                  <a:lnTo>
                    <a:pt x="620" y="423"/>
                  </a:lnTo>
                  <a:lnTo>
                    <a:pt x="0" y="423"/>
                  </a:lnTo>
                  <a:lnTo>
                    <a:pt x="0" y="1"/>
                  </a:lnTo>
                  <a:lnTo>
                    <a:pt x="621" y="0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rgbClr val="00B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3868914" y="3961865"/>
              <a:ext cx="1005462" cy="684880"/>
            </a:xfrm>
            <a:custGeom>
              <a:avLst/>
              <a:gdLst>
                <a:gd name="T0" fmla="*/ 620 w 621"/>
                <a:gd name="T1" fmla="*/ 1 h 423"/>
                <a:gd name="T2" fmla="*/ 620 w 621"/>
                <a:gd name="T3" fmla="*/ 423 h 423"/>
                <a:gd name="T4" fmla="*/ 0 w 621"/>
                <a:gd name="T5" fmla="*/ 423 h 423"/>
                <a:gd name="T6" fmla="*/ 0 w 621"/>
                <a:gd name="T7" fmla="*/ 1 h 423"/>
                <a:gd name="T8" fmla="*/ 621 w 621"/>
                <a:gd name="T9" fmla="*/ 0 h 423"/>
                <a:gd name="T10" fmla="*/ 620 w 621"/>
                <a:gd name="T11" fmla="*/ 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1" h="423">
                  <a:moveTo>
                    <a:pt x="620" y="1"/>
                  </a:moveTo>
                  <a:lnTo>
                    <a:pt x="620" y="423"/>
                  </a:lnTo>
                  <a:lnTo>
                    <a:pt x="0" y="423"/>
                  </a:lnTo>
                  <a:lnTo>
                    <a:pt x="0" y="1"/>
                  </a:lnTo>
                  <a:lnTo>
                    <a:pt x="621" y="0"/>
                  </a:lnTo>
                  <a:lnTo>
                    <a:pt x="62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779864" y="3871195"/>
              <a:ext cx="1113942" cy="867839"/>
            </a:xfrm>
            <a:custGeom>
              <a:avLst/>
              <a:gdLst>
                <a:gd name="T0" fmla="*/ 48 w 588"/>
                <a:gd name="T1" fmla="*/ 409 h 457"/>
                <a:gd name="T2" fmla="*/ 47 w 588"/>
                <a:gd name="T3" fmla="*/ 409 h 457"/>
                <a:gd name="T4" fmla="*/ 47 w 588"/>
                <a:gd name="T5" fmla="*/ 48 h 457"/>
                <a:gd name="T6" fmla="*/ 532 w 588"/>
                <a:gd name="T7" fmla="*/ 47 h 457"/>
                <a:gd name="T8" fmla="*/ 588 w 588"/>
                <a:gd name="T9" fmla="*/ 0 h 457"/>
                <a:gd name="T10" fmla="*/ 588 w 588"/>
                <a:gd name="T11" fmla="*/ 0 h 457"/>
                <a:gd name="T12" fmla="*/ 34 w 588"/>
                <a:gd name="T13" fmla="*/ 0 h 457"/>
                <a:gd name="T14" fmla="*/ 0 w 588"/>
                <a:gd name="T15" fmla="*/ 35 h 457"/>
                <a:gd name="T16" fmla="*/ 0 w 588"/>
                <a:gd name="T17" fmla="*/ 422 h 457"/>
                <a:gd name="T18" fmla="*/ 34 w 588"/>
                <a:gd name="T19" fmla="*/ 457 h 457"/>
                <a:gd name="T20" fmla="*/ 47 w 588"/>
                <a:gd name="T21" fmla="*/ 457 h 457"/>
                <a:gd name="T22" fmla="*/ 104 w 588"/>
                <a:gd name="T23" fmla="*/ 409 h 457"/>
                <a:gd name="T24" fmla="*/ 48 w 588"/>
                <a:gd name="T25" fmla="*/ 409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8" h="457">
                  <a:moveTo>
                    <a:pt x="48" y="409"/>
                  </a:moveTo>
                  <a:cubicBezTo>
                    <a:pt x="47" y="409"/>
                    <a:pt x="47" y="409"/>
                    <a:pt x="47" y="40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532" y="47"/>
                    <a:pt x="532" y="47"/>
                    <a:pt x="532" y="47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40"/>
                    <a:pt x="15" y="457"/>
                    <a:pt x="34" y="457"/>
                  </a:cubicBezTo>
                  <a:cubicBezTo>
                    <a:pt x="47" y="457"/>
                    <a:pt x="47" y="457"/>
                    <a:pt x="47" y="457"/>
                  </a:cubicBezTo>
                  <a:cubicBezTo>
                    <a:pt x="104" y="409"/>
                    <a:pt x="104" y="409"/>
                    <a:pt x="104" y="409"/>
                  </a:cubicBezTo>
                  <a:lnTo>
                    <a:pt x="48" y="40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868914" y="3961865"/>
              <a:ext cx="919650" cy="684880"/>
            </a:xfrm>
            <a:custGeom>
              <a:avLst/>
              <a:gdLst>
                <a:gd name="T0" fmla="*/ 0 w 568"/>
                <a:gd name="T1" fmla="*/ 423 h 423"/>
                <a:gd name="T2" fmla="*/ 1 w 568"/>
                <a:gd name="T3" fmla="*/ 423 h 423"/>
                <a:gd name="T4" fmla="*/ 1 w 568"/>
                <a:gd name="T5" fmla="*/ 1 h 423"/>
                <a:gd name="T6" fmla="*/ 568 w 568"/>
                <a:gd name="T7" fmla="*/ 0 h 423"/>
                <a:gd name="T8" fmla="*/ 568 w 568"/>
                <a:gd name="T9" fmla="*/ 0 h 423"/>
                <a:gd name="T10" fmla="*/ 0 w 568"/>
                <a:gd name="T11" fmla="*/ 1 h 423"/>
                <a:gd name="T12" fmla="*/ 0 w 568"/>
                <a:gd name="T13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8" h="423">
                  <a:moveTo>
                    <a:pt x="0" y="423"/>
                  </a:moveTo>
                  <a:lnTo>
                    <a:pt x="1" y="423"/>
                  </a:lnTo>
                  <a:lnTo>
                    <a:pt x="1" y="1"/>
                  </a:lnTo>
                  <a:lnTo>
                    <a:pt x="568" y="0"/>
                  </a:lnTo>
                  <a:lnTo>
                    <a:pt x="568" y="0"/>
                  </a:lnTo>
                  <a:lnTo>
                    <a:pt x="0" y="1"/>
                  </a:lnTo>
                  <a:lnTo>
                    <a:pt x="0" y="423"/>
                  </a:lnTo>
                  <a:close/>
                </a:path>
              </a:pathLst>
            </a:custGeom>
            <a:solidFill>
              <a:srgbClr val="59B4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3983870" y="4894468"/>
              <a:ext cx="775550" cy="71241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4351406" y="3903578"/>
              <a:ext cx="32382" cy="34001"/>
            </a:xfrm>
            <a:prstGeom prst="ellipse">
              <a:avLst/>
            </a:prstGeom>
            <a:solidFill>
              <a:srgbClr val="BAC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4157114" y="4041201"/>
              <a:ext cx="427443" cy="250961"/>
            </a:xfrm>
            <a:custGeom>
              <a:avLst/>
              <a:gdLst>
                <a:gd name="T0" fmla="*/ 113 w 226"/>
                <a:gd name="T1" fmla="*/ 0 h 133"/>
                <a:gd name="T2" fmla="*/ 111 w 226"/>
                <a:gd name="T3" fmla="*/ 0 h 133"/>
                <a:gd name="T4" fmla="*/ 2 w 226"/>
                <a:gd name="T5" fmla="*/ 63 h 133"/>
                <a:gd name="T6" fmla="*/ 0 w 226"/>
                <a:gd name="T7" fmla="*/ 66 h 133"/>
                <a:gd name="T8" fmla="*/ 2 w 226"/>
                <a:gd name="T9" fmla="*/ 69 h 133"/>
                <a:gd name="T10" fmla="*/ 112 w 226"/>
                <a:gd name="T11" fmla="*/ 133 h 133"/>
                <a:gd name="T12" fmla="*/ 114 w 226"/>
                <a:gd name="T13" fmla="*/ 133 h 133"/>
                <a:gd name="T14" fmla="*/ 115 w 226"/>
                <a:gd name="T15" fmla="*/ 133 h 133"/>
                <a:gd name="T16" fmla="*/ 225 w 226"/>
                <a:gd name="T17" fmla="*/ 69 h 133"/>
                <a:gd name="T18" fmla="*/ 226 w 226"/>
                <a:gd name="T19" fmla="*/ 67 h 133"/>
                <a:gd name="T20" fmla="*/ 225 w 226"/>
                <a:gd name="T21" fmla="*/ 64 h 133"/>
                <a:gd name="T22" fmla="*/ 115 w 226"/>
                <a:gd name="T23" fmla="*/ 0 h 133"/>
                <a:gd name="T24" fmla="*/ 113 w 226"/>
                <a:gd name="T2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133">
                  <a:moveTo>
                    <a:pt x="113" y="0"/>
                  </a:moveTo>
                  <a:cubicBezTo>
                    <a:pt x="112" y="0"/>
                    <a:pt x="112" y="0"/>
                    <a:pt x="111" y="0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4"/>
                    <a:pt x="0" y="65"/>
                    <a:pt x="0" y="66"/>
                  </a:cubicBezTo>
                  <a:cubicBezTo>
                    <a:pt x="0" y="67"/>
                    <a:pt x="1" y="68"/>
                    <a:pt x="2" y="69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12" y="133"/>
                    <a:pt x="113" y="133"/>
                    <a:pt x="114" y="133"/>
                  </a:cubicBezTo>
                  <a:cubicBezTo>
                    <a:pt x="114" y="133"/>
                    <a:pt x="115" y="133"/>
                    <a:pt x="115" y="133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6" y="69"/>
                    <a:pt x="226" y="68"/>
                    <a:pt x="226" y="67"/>
                  </a:cubicBezTo>
                  <a:cubicBezTo>
                    <a:pt x="226" y="65"/>
                    <a:pt x="226" y="64"/>
                    <a:pt x="225" y="6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4" y="0"/>
                    <a:pt x="114" y="0"/>
                    <a:pt x="113" y="0"/>
                  </a:cubicBezTo>
                </a:path>
              </a:pathLst>
            </a:custGeom>
            <a:solidFill>
              <a:srgbClr val="E5F8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4127970" y="4211207"/>
              <a:ext cx="220198" cy="375632"/>
            </a:xfrm>
            <a:custGeom>
              <a:avLst/>
              <a:gdLst>
                <a:gd name="T0" fmla="*/ 3 w 116"/>
                <a:gd name="T1" fmla="*/ 0 h 198"/>
                <a:gd name="T2" fmla="*/ 1 w 116"/>
                <a:gd name="T3" fmla="*/ 1 h 198"/>
                <a:gd name="T4" fmla="*/ 0 w 116"/>
                <a:gd name="T5" fmla="*/ 4 h 198"/>
                <a:gd name="T6" fmla="*/ 0 w 116"/>
                <a:gd name="T7" fmla="*/ 131 h 198"/>
                <a:gd name="T8" fmla="*/ 1 w 116"/>
                <a:gd name="T9" fmla="*/ 134 h 198"/>
                <a:gd name="T10" fmla="*/ 111 w 116"/>
                <a:gd name="T11" fmla="*/ 197 h 198"/>
                <a:gd name="T12" fmla="*/ 113 w 116"/>
                <a:gd name="T13" fmla="*/ 198 h 198"/>
                <a:gd name="T14" fmla="*/ 114 w 116"/>
                <a:gd name="T15" fmla="*/ 197 h 198"/>
                <a:gd name="T16" fmla="*/ 116 w 116"/>
                <a:gd name="T17" fmla="*/ 194 h 198"/>
                <a:gd name="T18" fmla="*/ 116 w 116"/>
                <a:gd name="T19" fmla="*/ 67 h 198"/>
                <a:gd name="T20" fmla="*/ 114 w 116"/>
                <a:gd name="T21" fmla="*/ 64 h 198"/>
                <a:gd name="T22" fmla="*/ 5 w 116"/>
                <a:gd name="T23" fmla="*/ 1 h 198"/>
                <a:gd name="T24" fmla="*/ 3 w 116"/>
                <a:gd name="T2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98">
                  <a:moveTo>
                    <a:pt x="3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2"/>
                    <a:pt x="0" y="133"/>
                    <a:pt x="1" y="134"/>
                  </a:cubicBezTo>
                  <a:cubicBezTo>
                    <a:pt x="111" y="197"/>
                    <a:pt x="111" y="197"/>
                    <a:pt x="111" y="197"/>
                  </a:cubicBezTo>
                  <a:cubicBezTo>
                    <a:pt x="112" y="197"/>
                    <a:pt x="112" y="198"/>
                    <a:pt x="113" y="198"/>
                  </a:cubicBezTo>
                  <a:cubicBezTo>
                    <a:pt x="113" y="198"/>
                    <a:pt x="114" y="197"/>
                    <a:pt x="114" y="197"/>
                  </a:cubicBezTo>
                  <a:cubicBezTo>
                    <a:pt x="115" y="197"/>
                    <a:pt x="116" y="196"/>
                    <a:pt x="116" y="194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6" y="66"/>
                    <a:pt x="115" y="65"/>
                    <a:pt x="114" y="64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CCF1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4395122" y="4212826"/>
              <a:ext cx="220198" cy="374013"/>
            </a:xfrm>
            <a:custGeom>
              <a:avLst/>
              <a:gdLst>
                <a:gd name="T0" fmla="*/ 113 w 116"/>
                <a:gd name="T1" fmla="*/ 0 h 197"/>
                <a:gd name="T2" fmla="*/ 111 w 116"/>
                <a:gd name="T3" fmla="*/ 1 h 197"/>
                <a:gd name="T4" fmla="*/ 1 w 116"/>
                <a:gd name="T5" fmla="*/ 64 h 197"/>
                <a:gd name="T6" fmla="*/ 0 w 116"/>
                <a:gd name="T7" fmla="*/ 67 h 197"/>
                <a:gd name="T8" fmla="*/ 0 w 116"/>
                <a:gd name="T9" fmla="*/ 193 h 197"/>
                <a:gd name="T10" fmla="*/ 1 w 116"/>
                <a:gd name="T11" fmla="*/ 196 h 197"/>
                <a:gd name="T12" fmla="*/ 3 w 116"/>
                <a:gd name="T13" fmla="*/ 197 h 197"/>
                <a:gd name="T14" fmla="*/ 5 w 116"/>
                <a:gd name="T15" fmla="*/ 196 h 197"/>
                <a:gd name="T16" fmla="*/ 114 w 116"/>
                <a:gd name="T17" fmla="*/ 133 h 197"/>
                <a:gd name="T18" fmla="*/ 116 w 116"/>
                <a:gd name="T19" fmla="*/ 130 h 197"/>
                <a:gd name="T20" fmla="*/ 116 w 116"/>
                <a:gd name="T21" fmla="*/ 3 h 197"/>
                <a:gd name="T22" fmla="*/ 114 w 116"/>
                <a:gd name="T23" fmla="*/ 1 h 197"/>
                <a:gd name="T24" fmla="*/ 113 w 116"/>
                <a:gd name="T2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97">
                  <a:moveTo>
                    <a:pt x="113" y="0"/>
                  </a:moveTo>
                  <a:cubicBezTo>
                    <a:pt x="112" y="0"/>
                    <a:pt x="112" y="0"/>
                    <a:pt x="111" y="1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5"/>
                    <a:pt x="0" y="66"/>
                    <a:pt x="0" y="67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195"/>
                    <a:pt x="0" y="196"/>
                    <a:pt x="1" y="196"/>
                  </a:cubicBezTo>
                  <a:cubicBezTo>
                    <a:pt x="2" y="196"/>
                    <a:pt x="2" y="197"/>
                    <a:pt x="3" y="197"/>
                  </a:cubicBezTo>
                  <a:cubicBezTo>
                    <a:pt x="3" y="197"/>
                    <a:pt x="4" y="196"/>
                    <a:pt x="5" y="196"/>
                  </a:cubicBezTo>
                  <a:cubicBezTo>
                    <a:pt x="114" y="133"/>
                    <a:pt x="114" y="133"/>
                    <a:pt x="114" y="133"/>
                  </a:cubicBezTo>
                  <a:cubicBezTo>
                    <a:pt x="115" y="132"/>
                    <a:pt x="116" y="131"/>
                    <a:pt x="116" y="130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6" y="2"/>
                    <a:pt x="115" y="1"/>
                    <a:pt x="114" y="1"/>
                  </a:cubicBezTo>
                  <a:cubicBezTo>
                    <a:pt x="114" y="0"/>
                    <a:pt x="113" y="0"/>
                    <a:pt x="113" y="0"/>
                  </a:cubicBezTo>
                </a:path>
              </a:pathLst>
            </a:custGeom>
            <a:solidFill>
              <a:srgbClr val="80DD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1325306" y="4107584"/>
              <a:ext cx="1136609" cy="796599"/>
            </a:xfrm>
            <a:custGeom>
              <a:avLst/>
              <a:gdLst>
                <a:gd name="T0" fmla="*/ 0 w 599"/>
                <a:gd name="T1" fmla="*/ 398 h 420"/>
                <a:gd name="T2" fmla="*/ 22 w 599"/>
                <a:gd name="T3" fmla="*/ 420 h 420"/>
                <a:gd name="T4" fmla="*/ 577 w 599"/>
                <a:gd name="T5" fmla="*/ 420 h 420"/>
                <a:gd name="T6" fmla="*/ 599 w 599"/>
                <a:gd name="T7" fmla="*/ 398 h 420"/>
                <a:gd name="T8" fmla="*/ 599 w 599"/>
                <a:gd name="T9" fmla="*/ 0 h 420"/>
                <a:gd name="T10" fmla="*/ 0 w 599"/>
                <a:gd name="T11" fmla="*/ 0 h 420"/>
                <a:gd name="T12" fmla="*/ 0 w 599"/>
                <a:gd name="T13" fmla="*/ 398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9" h="420">
                  <a:moveTo>
                    <a:pt x="0" y="398"/>
                  </a:moveTo>
                  <a:cubicBezTo>
                    <a:pt x="0" y="410"/>
                    <a:pt x="10" y="420"/>
                    <a:pt x="22" y="420"/>
                  </a:cubicBezTo>
                  <a:cubicBezTo>
                    <a:pt x="577" y="420"/>
                    <a:pt x="577" y="420"/>
                    <a:pt x="577" y="420"/>
                  </a:cubicBezTo>
                  <a:cubicBezTo>
                    <a:pt x="589" y="420"/>
                    <a:pt x="599" y="410"/>
                    <a:pt x="599" y="398"/>
                  </a:cubicBezTo>
                  <a:cubicBezTo>
                    <a:pt x="599" y="0"/>
                    <a:pt x="599" y="0"/>
                    <a:pt x="5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98"/>
                    <a:pt x="0" y="398"/>
                    <a:pt x="0" y="398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1325306" y="3934340"/>
              <a:ext cx="1136609" cy="173244"/>
            </a:xfrm>
            <a:custGeom>
              <a:avLst/>
              <a:gdLst>
                <a:gd name="T0" fmla="*/ 577 w 599"/>
                <a:gd name="T1" fmla="*/ 0 h 91"/>
                <a:gd name="T2" fmla="*/ 22 w 599"/>
                <a:gd name="T3" fmla="*/ 0 h 91"/>
                <a:gd name="T4" fmla="*/ 0 w 599"/>
                <a:gd name="T5" fmla="*/ 22 h 91"/>
                <a:gd name="T6" fmla="*/ 0 w 599"/>
                <a:gd name="T7" fmla="*/ 91 h 91"/>
                <a:gd name="T8" fmla="*/ 599 w 599"/>
                <a:gd name="T9" fmla="*/ 91 h 91"/>
                <a:gd name="T10" fmla="*/ 599 w 599"/>
                <a:gd name="T11" fmla="*/ 22 h 91"/>
                <a:gd name="T12" fmla="*/ 577 w 599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9" h="91">
                  <a:moveTo>
                    <a:pt x="577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99" y="91"/>
                    <a:pt x="599" y="91"/>
                    <a:pt x="599" y="91"/>
                  </a:cubicBezTo>
                  <a:cubicBezTo>
                    <a:pt x="599" y="22"/>
                    <a:pt x="599" y="22"/>
                    <a:pt x="599" y="22"/>
                  </a:cubicBezTo>
                  <a:cubicBezTo>
                    <a:pt x="599" y="10"/>
                    <a:pt x="589" y="0"/>
                    <a:pt x="577" y="0"/>
                  </a:cubicBezTo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1660460" y="4355307"/>
              <a:ext cx="210483" cy="1279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1660460" y="4355307"/>
              <a:ext cx="210483" cy="127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1660460" y="4186921"/>
              <a:ext cx="210483" cy="1262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1660460" y="4186921"/>
              <a:ext cx="210483" cy="126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1660460" y="4523694"/>
              <a:ext cx="210483" cy="127909"/>
            </a:xfrm>
            <a:prstGeom prst="rect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1660460" y="4523694"/>
              <a:ext cx="210483" cy="127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1913040" y="4523694"/>
              <a:ext cx="210483" cy="127909"/>
            </a:xfrm>
            <a:prstGeom prst="rect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1913040" y="4355307"/>
              <a:ext cx="210483" cy="1279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1913040" y="4355307"/>
              <a:ext cx="210483" cy="127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1913040" y="4186921"/>
              <a:ext cx="210483" cy="1262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1913040" y="4186921"/>
              <a:ext cx="210483" cy="126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1409499" y="4186921"/>
              <a:ext cx="210483" cy="1262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1409499" y="4186921"/>
              <a:ext cx="210483" cy="126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1409499" y="4355307"/>
              <a:ext cx="210483" cy="1279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1409499" y="4355307"/>
              <a:ext cx="210483" cy="127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1409499" y="4523694"/>
              <a:ext cx="210483" cy="127909"/>
            </a:xfrm>
            <a:prstGeom prst="rect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1409499" y="4523694"/>
              <a:ext cx="210483" cy="127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1409499" y="4693700"/>
              <a:ext cx="210483" cy="124671"/>
            </a:xfrm>
            <a:prstGeom prst="rect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1409499" y="4693700"/>
              <a:ext cx="210483" cy="124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1660460" y="4693700"/>
              <a:ext cx="210483" cy="124671"/>
            </a:xfrm>
            <a:prstGeom prst="rect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1913040" y="4693700"/>
              <a:ext cx="210483" cy="124671"/>
            </a:xfrm>
            <a:prstGeom prst="rect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2167239" y="4523694"/>
              <a:ext cx="210483" cy="127909"/>
            </a:xfrm>
            <a:prstGeom prst="rect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167239" y="4355307"/>
              <a:ext cx="210483" cy="1279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2167239" y="4186921"/>
              <a:ext cx="210483" cy="1262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2167239" y="4693700"/>
              <a:ext cx="210483" cy="124671"/>
            </a:xfrm>
            <a:prstGeom prst="rect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69"/>
            <p:cNvSpPr>
              <a:spLocks noEditPoints="1"/>
            </p:cNvSpPr>
            <p:nvPr/>
          </p:nvSpPr>
          <p:spPr bwMode="auto">
            <a:xfrm>
              <a:off x="1360926" y="3934340"/>
              <a:ext cx="956889" cy="0"/>
            </a:xfrm>
            <a:custGeom>
              <a:avLst/>
              <a:gdLst>
                <a:gd name="T0" fmla="*/ 140 w 504"/>
                <a:gd name="T1" fmla="*/ 5 w 504"/>
                <a:gd name="T2" fmla="*/ 0 w 504"/>
                <a:gd name="T3" fmla="*/ 3 w 504"/>
                <a:gd name="T4" fmla="*/ 140 w 504"/>
                <a:gd name="T5" fmla="*/ 140 w 504"/>
                <a:gd name="T6" fmla="*/ 504 w 504"/>
                <a:gd name="T7" fmla="*/ 159 w 504"/>
                <a:gd name="T8" fmla="*/ 159 w 504"/>
                <a:gd name="T9" fmla="*/ 503 w 504"/>
                <a:gd name="T10" fmla="*/ 504 w 50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504">
                  <a:moveTo>
                    <a:pt x="1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moveTo>
                    <a:pt x="50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04" y="0"/>
                    <a:pt x="504" y="0"/>
                    <a:pt x="504" y="0"/>
                  </a:cubicBezTo>
                </a:path>
              </a:pathLst>
            </a:custGeom>
            <a:solidFill>
              <a:srgbClr val="1C4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1626459" y="3934340"/>
              <a:ext cx="37239" cy="0"/>
            </a:xfrm>
            <a:custGeom>
              <a:avLst/>
              <a:gdLst>
                <a:gd name="T0" fmla="*/ 19 w 19"/>
                <a:gd name="T1" fmla="*/ 0 w 19"/>
                <a:gd name="T2" fmla="*/ 0 w 19"/>
                <a:gd name="T3" fmla="*/ 19 w 19"/>
                <a:gd name="T4" fmla="*/ 19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89C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1364164" y="4904183"/>
              <a:ext cx="56669" cy="0"/>
            </a:xfrm>
            <a:custGeom>
              <a:avLst/>
              <a:gdLst>
                <a:gd name="T0" fmla="*/ 0 w 30"/>
                <a:gd name="T1" fmla="*/ 4 w 30"/>
                <a:gd name="T2" fmla="*/ 30 w 30"/>
                <a:gd name="T3" fmla="*/ 30 w 30"/>
                <a:gd name="T4" fmla="*/ 2 w 30"/>
                <a:gd name="T5" fmla="*/ 0 w 3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0">
                  <a:moveTo>
                    <a:pt x="0" y="0"/>
                  </a:moveTo>
                  <a:cubicBezTo>
                    <a:pt x="1" y="0"/>
                    <a:pt x="2" y="0"/>
                    <a:pt x="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1C4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72"/>
            <p:cNvSpPr>
              <a:spLocks noEditPoints="1"/>
            </p:cNvSpPr>
            <p:nvPr/>
          </p:nvSpPr>
          <p:spPr bwMode="auto">
            <a:xfrm>
              <a:off x="1325306" y="4107584"/>
              <a:ext cx="830599" cy="796599"/>
            </a:xfrm>
            <a:custGeom>
              <a:avLst/>
              <a:gdLst>
                <a:gd name="T0" fmla="*/ 44 w 438"/>
                <a:gd name="T1" fmla="*/ 287 h 420"/>
                <a:gd name="T2" fmla="*/ 44 w 438"/>
                <a:gd name="T3" fmla="*/ 220 h 420"/>
                <a:gd name="T4" fmla="*/ 155 w 438"/>
                <a:gd name="T5" fmla="*/ 220 h 420"/>
                <a:gd name="T6" fmla="*/ 155 w 438"/>
                <a:gd name="T7" fmla="*/ 287 h 420"/>
                <a:gd name="T8" fmla="*/ 44 w 438"/>
                <a:gd name="T9" fmla="*/ 287 h 420"/>
                <a:gd name="T10" fmla="*/ 44 w 438"/>
                <a:gd name="T11" fmla="*/ 198 h 420"/>
                <a:gd name="T12" fmla="*/ 44 w 438"/>
                <a:gd name="T13" fmla="*/ 131 h 420"/>
                <a:gd name="T14" fmla="*/ 155 w 438"/>
                <a:gd name="T15" fmla="*/ 131 h 420"/>
                <a:gd name="T16" fmla="*/ 155 w 438"/>
                <a:gd name="T17" fmla="*/ 198 h 420"/>
                <a:gd name="T18" fmla="*/ 44 w 438"/>
                <a:gd name="T19" fmla="*/ 198 h 420"/>
                <a:gd name="T20" fmla="*/ 44 w 438"/>
                <a:gd name="T21" fmla="*/ 109 h 420"/>
                <a:gd name="T22" fmla="*/ 44 w 438"/>
                <a:gd name="T23" fmla="*/ 42 h 420"/>
                <a:gd name="T24" fmla="*/ 155 w 438"/>
                <a:gd name="T25" fmla="*/ 42 h 420"/>
                <a:gd name="T26" fmla="*/ 155 w 438"/>
                <a:gd name="T27" fmla="*/ 109 h 420"/>
                <a:gd name="T28" fmla="*/ 44 w 438"/>
                <a:gd name="T29" fmla="*/ 109 h 420"/>
                <a:gd name="T30" fmla="*/ 177 w 438"/>
                <a:gd name="T31" fmla="*/ 109 h 420"/>
                <a:gd name="T32" fmla="*/ 177 w 438"/>
                <a:gd name="T33" fmla="*/ 42 h 420"/>
                <a:gd name="T34" fmla="*/ 288 w 438"/>
                <a:gd name="T35" fmla="*/ 42 h 420"/>
                <a:gd name="T36" fmla="*/ 288 w 438"/>
                <a:gd name="T37" fmla="*/ 109 h 420"/>
                <a:gd name="T38" fmla="*/ 177 w 438"/>
                <a:gd name="T39" fmla="*/ 109 h 420"/>
                <a:gd name="T40" fmla="*/ 438 w 438"/>
                <a:gd name="T41" fmla="*/ 0 h 420"/>
                <a:gd name="T42" fmla="*/ 0 w 438"/>
                <a:gd name="T43" fmla="*/ 0 h 420"/>
                <a:gd name="T44" fmla="*/ 0 w 438"/>
                <a:gd name="T45" fmla="*/ 20 h 420"/>
                <a:gd name="T46" fmla="*/ 0 w 438"/>
                <a:gd name="T47" fmla="*/ 60 h 420"/>
                <a:gd name="T48" fmla="*/ 0 w 438"/>
                <a:gd name="T49" fmla="*/ 396 h 420"/>
                <a:gd name="T50" fmla="*/ 20 w 438"/>
                <a:gd name="T51" fmla="*/ 420 h 420"/>
                <a:gd name="T52" fmla="*/ 22 w 438"/>
                <a:gd name="T53" fmla="*/ 420 h 420"/>
                <a:gd name="T54" fmla="*/ 50 w 438"/>
                <a:gd name="T55" fmla="*/ 420 h 420"/>
                <a:gd name="T56" fmla="*/ 91 w 438"/>
                <a:gd name="T57" fmla="*/ 375 h 420"/>
                <a:gd name="T58" fmla="*/ 44 w 438"/>
                <a:gd name="T59" fmla="*/ 375 h 420"/>
                <a:gd name="T60" fmla="*/ 44 w 438"/>
                <a:gd name="T61" fmla="*/ 309 h 420"/>
                <a:gd name="T62" fmla="*/ 153 w 438"/>
                <a:gd name="T63" fmla="*/ 309 h 420"/>
                <a:gd name="T64" fmla="*/ 177 w 438"/>
                <a:gd name="T65" fmla="*/ 282 h 420"/>
                <a:gd name="T66" fmla="*/ 177 w 438"/>
                <a:gd name="T67" fmla="*/ 220 h 420"/>
                <a:gd name="T68" fmla="*/ 235 w 438"/>
                <a:gd name="T69" fmla="*/ 220 h 420"/>
                <a:gd name="T70" fmla="*/ 255 w 438"/>
                <a:gd name="T71" fmla="*/ 198 h 420"/>
                <a:gd name="T72" fmla="*/ 177 w 438"/>
                <a:gd name="T73" fmla="*/ 198 h 420"/>
                <a:gd name="T74" fmla="*/ 177 w 438"/>
                <a:gd name="T75" fmla="*/ 131 h 420"/>
                <a:gd name="T76" fmla="*/ 288 w 438"/>
                <a:gd name="T77" fmla="*/ 131 h 420"/>
                <a:gd name="T78" fmla="*/ 288 w 438"/>
                <a:gd name="T79" fmla="*/ 162 h 420"/>
                <a:gd name="T80" fmla="*/ 310 w 438"/>
                <a:gd name="T81" fmla="*/ 138 h 420"/>
                <a:gd name="T82" fmla="*/ 310 w 438"/>
                <a:gd name="T83" fmla="*/ 131 h 420"/>
                <a:gd name="T84" fmla="*/ 317 w 438"/>
                <a:gd name="T85" fmla="*/ 131 h 420"/>
                <a:gd name="T86" fmla="*/ 338 w 438"/>
                <a:gd name="T87" fmla="*/ 109 h 420"/>
                <a:gd name="T88" fmla="*/ 310 w 438"/>
                <a:gd name="T89" fmla="*/ 109 h 420"/>
                <a:gd name="T90" fmla="*/ 310 w 438"/>
                <a:gd name="T91" fmla="*/ 42 h 420"/>
                <a:gd name="T92" fmla="*/ 399 w 438"/>
                <a:gd name="T93" fmla="*/ 42 h 420"/>
                <a:gd name="T94" fmla="*/ 438 w 438"/>
                <a:gd name="T95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8" h="420">
                  <a:moveTo>
                    <a:pt x="44" y="287"/>
                  </a:moveTo>
                  <a:cubicBezTo>
                    <a:pt x="44" y="220"/>
                    <a:pt x="44" y="220"/>
                    <a:pt x="44" y="220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55" y="287"/>
                    <a:pt x="155" y="287"/>
                    <a:pt x="155" y="287"/>
                  </a:cubicBezTo>
                  <a:cubicBezTo>
                    <a:pt x="44" y="287"/>
                    <a:pt x="44" y="287"/>
                    <a:pt x="44" y="287"/>
                  </a:cubicBezTo>
                  <a:moveTo>
                    <a:pt x="44" y="198"/>
                  </a:moveTo>
                  <a:cubicBezTo>
                    <a:pt x="44" y="131"/>
                    <a:pt x="44" y="131"/>
                    <a:pt x="44" y="131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98"/>
                    <a:pt x="155" y="198"/>
                    <a:pt x="155" y="198"/>
                  </a:cubicBezTo>
                  <a:cubicBezTo>
                    <a:pt x="44" y="198"/>
                    <a:pt x="44" y="198"/>
                    <a:pt x="44" y="198"/>
                  </a:cubicBezTo>
                  <a:moveTo>
                    <a:pt x="44" y="109"/>
                  </a:moveTo>
                  <a:cubicBezTo>
                    <a:pt x="44" y="42"/>
                    <a:pt x="44" y="42"/>
                    <a:pt x="44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44" y="109"/>
                    <a:pt x="44" y="109"/>
                    <a:pt x="44" y="109"/>
                  </a:cubicBezTo>
                  <a:moveTo>
                    <a:pt x="177" y="109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288" y="42"/>
                    <a:pt x="288" y="42"/>
                    <a:pt x="288" y="42"/>
                  </a:cubicBezTo>
                  <a:cubicBezTo>
                    <a:pt x="288" y="109"/>
                    <a:pt x="288" y="109"/>
                    <a:pt x="288" y="109"/>
                  </a:cubicBezTo>
                  <a:cubicBezTo>
                    <a:pt x="177" y="109"/>
                    <a:pt x="177" y="109"/>
                    <a:pt x="177" y="109"/>
                  </a:cubicBezTo>
                  <a:moveTo>
                    <a:pt x="4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396"/>
                    <a:pt x="0" y="396"/>
                    <a:pt x="0" y="396"/>
                  </a:cubicBezTo>
                  <a:cubicBezTo>
                    <a:pt x="0" y="408"/>
                    <a:pt x="8" y="418"/>
                    <a:pt x="20" y="420"/>
                  </a:cubicBezTo>
                  <a:cubicBezTo>
                    <a:pt x="20" y="420"/>
                    <a:pt x="21" y="420"/>
                    <a:pt x="22" y="420"/>
                  </a:cubicBezTo>
                  <a:cubicBezTo>
                    <a:pt x="50" y="420"/>
                    <a:pt x="50" y="420"/>
                    <a:pt x="50" y="420"/>
                  </a:cubicBezTo>
                  <a:cubicBezTo>
                    <a:pt x="91" y="375"/>
                    <a:pt x="91" y="375"/>
                    <a:pt x="91" y="375"/>
                  </a:cubicBezTo>
                  <a:cubicBezTo>
                    <a:pt x="44" y="375"/>
                    <a:pt x="44" y="375"/>
                    <a:pt x="44" y="375"/>
                  </a:cubicBezTo>
                  <a:cubicBezTo>
                    <a:pt x="44" y="309"/>
                    <a:pt x="44" y="309"/>
                    <a:pt x="44" y="309"/>
                  </a:cubicBezTo>
                  <a:cubicBezTo>
                    <a:pt x="153" y="309"/>
                    <a:pt x="153" y="309"/>
                    <a:pt x="153" y="309"/>
                  </a:cubicBezTo>
                  <a:cubicBezTo>
                    <a:pt x="177" y="282"/>
                    <a:pt x="177" y="282"/>
                    <a:pt x="177" y="282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235" y="220"/>
                    <a:pt x="235" y="220"/>
                    <a:pt x="235" y="220"/>
                  </a:cubicBezTo>
                  <a:cubicBezTo>
                    <a:pt x="255" y="198"/>
                    <a:pt x="255" y="198"/>
                    <a:pt x="255" y="198"/>
                  </a:cubicBezTo>
                  <a:cubicBezTo>
                    <a:pt x="177" y="198"/>
                    <a:pt x="177" y="198"/>
                    <a:pt x="177" y="198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8" y="162"/>
                    <a:pt x="288" y="162"/>
                    <a:pt x="288" y="162"/>
                  </a:cubicBezTo>
                  <a:cubicBezTo>
                    <a:pt x="310" y="138"/>
                    <a:pt x="310" y="138"/>
                    <a:pt x="310" y="138"/>
                  </a:cubicBezTo>
                  <a:cubicBezTo>
                    <a:pt x="310" y="131"/>
                    <a:pt x="310" y="131"/>
                    <a:pt x="310" y="131"/>
                  </a:cubicBezTo>
                  <a:cubicBezTo>
                    <a:pt x="317" y="131"/>
                    <a:pt x="317" y="131"/>
                    <a:pt x="317" y="131"/>
                  </a:cubicBezTo>
                  <a:cubicBezTo>
                    <a:pt x="338" y="109"/>
                    <a:pt x="338" y="109"/>
                    <a:pt x="338" y="109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10" y="42"/>
                    <a:pt x="310" y="42"/>
                    <a:pt x="310" y="42"/>
                  </a:cubicBezTo>
                  <a:cubicBezTo>
                    <a:pt x="399" y="42"/>
                    <a:pt x="399" y="42"/>
                    <a:pt x="399" y="42"/>
                  </a:cubicBezTo>
                  <a:cubicBezTo>
                    <a:pt x="438" y="0"/>
                    <a:pt x="438" y="0"/>
                    <a:pt x="438" y="0"/>
                  </a:cubicBezTo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1325306" y="3934340"/>
              <a:ext cx="989271" cy="173244"/>
            </a:xfrm>
            <a:custGeom>
              <a:avLst/>
              <a:gdLst>
                <a:gd name="T0" fmla="*/ 522 w 522"/>
                <a:gd name="T1" fmla="*/ 0 h 91"/>
                <a:gd name="T2" fmla="*/ 178 w 522"/>
                <a:gd name="T3" fmla="*/ 0 h 91"/>
                <a:gd name="T4" fmla="*/ 159 w 522"/>
                <a:gd name="T5" fmla="*/ 0 h 91"/>
                <a:gd name="T6" fmla="*/ 22 w 522"/>
                <a:gd name="T7" fmla="*/ 0 h 91"/>
                <a:gd name="T8" fmla="*/ 19 w 522"/>
                <a:gd name="T9" fmla="*/ 0 h 91"/>
                <a:gd name="T10" fmla="*/ 0 w 522"/>
                <a:gd name="T11" fmla="*/ 24 h 91"/>
                <a:gd name="T12" fmla="*/ 0 w 522"/>
                <a:gd name="T13" fmla="*/ 91 h 91"/>
                <a:gd name="T14" fmla="*/ 438 w 522"/>
                <a:gd name="T15" fmla="*/ 91 h 91"/>
                <a:gd name="T16" fmla="*/ 522 w 522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2" h="91">
                  <a:moveTo>
                    <a:pt x="522" y="0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8" y="3"/>
                    <a:pt x="0" y="12"/>
                    <a:pt x="0" y="2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38" y="91"/>
                    <a:pt x="438" y="91"/>
                    <a:pt x="438" y="91"/>
                  </a:cubicBezTo>
                  <a:cubicBezTo>
                    <a:pt x="522" y="0"/>
                    <a:pt x="522" y="0"/>
                    <a:pt x="522" y="0"/>
                  </a:cubicBezTo>
                </a:path>
              </a:pathLst>
            </a:custGeom>
            <a:solidFill>
              <a:srgbClr val="99CC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1660460" y="4355307"/>
              <a:ext cx="210483" cy="127909"/>
            </a:xfrm>
            <a:custGeom>
              <a:avLst/>
              <a:gdLst>
                <a:gd name="T0" fmla="*/ 130 w 130"/>
                <a:gd name="T1" fmla="*/ 0 h 79"/>
                <a:gd name="T2" fmla="*/ 0 w 130"/>
                <a:gd name="T3" fmla="*/ 0 h 79"/>
                <a:gd name="T4" fmla="*/ 0 w 130"/>
                <a:gd name="T5" fmla="*/ 79 h 79"/>
                <a:gd name="T6" fmla="*/ 92 w 130"/>
                <a:gd name="T7" fmla="*/ 79 h 79"/>
                <a:gd name="T8" fmla="*/ 130 w 130"/>
                <a:gd name="T9" fmla="*/ 36 h 79"/>
                <a:gd name="T10" fmla="*/ 130 w 130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9">
                  <a:moveTo>
                    <a:pt x="130" y="0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92" y="79"/>
                  </a:lnTo>
                  <a:lnTo>
                    <a:pt x="130" y="3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1660460" y="4355307"/>
              <a:ext cx="210483" cy="127909"/>
            </a:xfrm>
            <a:custGeom>
              <a:avLst/>
              <a:gdLst>
                <a:gd name="T0" fmla="*/ 130 w 130"/>
                <a:gd name="T1" fmla="*/ 0 h 79"/>
                <a:gd name="T2" fmla="*/ 0 w 130"/>
                <a:gd name="T3" fmla="*/ 0 h 79"/>
                <a:gd name="T4" fmla="*/ 0 w 130"/>
                <a:gd name="T5" fmla="*/ 79 h 79"/>
                <a:gd name="T6" fmla="*/ 92 w 130"/>
                <a:gd name="T7" fmla="*/ 79 h 79"/>
                <a:gd name="T8" fmla="*/ 130 w 130"/>
                <a:gd name="T9" fmla="*/ 36 h 79"/>
                <a:gd name="T10" fmla="*/ 130 w 130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9">
                  <a:moveTo>
                    <a:pt x="130" y="0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92" y="79"/>
                  </a:lnTo>
                  <a:lnTo>
                    <a:pt x="130" y="36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1660460" y="4186921"/>
              <a:ext cx="210483" cy="1262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1660460" y="4186921"/>
              <a:ext cx="210483" cy="126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1660460" y="4523694"/>
              <a:ext cx="110099" cy="118195"/>
            </a:xfrm>
            <a:custGeom>
              <a:avLst/>
              <a:gdLst>
                <a:gd name="T0" fmla="*/ 68 w 68"/>
                <a:gd name="T1" fmla="*/ 0 h 73"/>
                <a:gd name="T2" fmla="*/ 0 w 68"/>
                <a:gd name="T3" fmla="*/ 0 h 73"/>
                <a:gd name="T4" fmla="*/ 0 w 68"/>
                <a:gd name="T5" fmla="*/ 73 h 73"/>
                <a:gd name="T6" fmla="*/ 68 w 68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73">
                  <a:moveTo>
                    <a:pt x="68" y="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9CC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1660460" y="4523694"/>
              <a:ext cx="110099" cy="118195"/>
            </a:xfrm>
            <a:custGeom>
              <a:avLst/>
              <a:gdLst>
                <a:gd name="T0" fmla="*/ 68 w 68"/>
                <a:gd name="T1" fmla="*/ 0 h 73"/>
                <a:gd name="T2" fmla="*/ 0 w 68"/>
                <a:gd name="T3" fmla="*/ 0 h 73"/>
                <a:gd name="T4" fmla="*/ 0 w 68"/>
                <a:gd name="T5" fmla="*/ 73 h 73"/>
                <a:gd name="T6" fmla="*/ 68 w 68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73">
                  <a:moveTo>
                    <a:pt x="68" y="0"/>
                  </a:moveTo>
                  <a:lnTo>
                    <a:pt x="0" y="0"/>
                  </a:lnTo>
                  <a:lnTo>
                    <a:pt x="0" y="73"/>
                  </a:lnTo>
                  <a:lnTo>
                    <a:pt x="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 80"/>
            <p:cNvSpPr>
              <a:spLocks/>
            </p:cNvSpPr>
            <p:nvPr/>
          </p:nvSpPr>
          <p:spPr bwMode="auto">
            <a:xfrm>
              <a:off x="1913040" y="4355307"/>
              <a:ext cx="12953" cy="12953"/>
            </a:xfrm>
            <a:custGeom>
              <a:avLst/>
              <a:gdLst>
                <a:gd name="T0" fmla="*/ 8 w 8"/>
                <a:gd name="T1" fmla="*/ 0 h 8"/>
                <a:gd name="T2" fmla="*/ 0 w 8"/>
                <a:gd name="T3" fmla="*/ 0 h 8"/>
                <a:gd name="T4" fmla="*/ 0 w 8"/>
                <a:gd name="T5" fmla="*/ 8 h 8"/>
                <a:gd name="T6" fmla="*/ 8 w 8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81"/>
            <p:cNvSpPr>
              <a:spLocks/>
            </p:cNvSpPr>
            <p:nvPr/>
          </p:nvSpPr>
          <p:spPr bwMode="auto">
            <a:xfrm>
              <a:off x="1913040" y="4355307"/>
              <a:ext cx="12953" cy="12953"/>
            </a:xfrm>
            <a:custGeom>
              <a:avLst/>
              <a:gdLst>
                <a:gd name="T0" fmla="*/ 8 w 8"/>
                <a:gd name="T1" fmla="*/ 0 h 8"/>
                <a:gd name="T2" fmla="*/ 0 w 8"/>
                <a:gd name="T3" fmla="*/ 0 h 8"/>
                <a:gd name="T4" fmla="*/ 0 w 8"/>
                <a:gd name="T5" fmla="*/ 8 h 8"/>
                <a:gd name="T6" fmla="*/ 8 w 8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1913040" y="4186921"/>
              <a:ext cx="168387" cy="126290"/>
            </a:xfrm>
            <a:custGeom>
              <a:avLst/>
              <a:gdLst>
                <a:gd name="T0" fmla="*/ 104 w 104"/>
                <a:gd name="T1" fmla="*/ 0 h 78"/>
                <a:gd name="T2" fmla="*/ 0 w 104"/>
                <a:gd name="T3" fmla="*/ 0 h 78"/>
                <a:gd name="T4" fmla="*/ 0 w 104"/>
                <a:gd name="T5" fmla="*/ 78 h 78"/>
                <a:gd name="T6" fmla="*/ 33 w 104"/>
                <a:gd name="T7" fmla="*/ 78 h 78"/>
                <a:gd name="T8" fmla="*/ 104 w 104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78">
                  <a:moveTo>
                    <a:pt x="104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33" y="78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1913040" y="4186921"/>
              <a:ext cx="168387" cy="126290"/>
            </a:xfrm>
            <a:custGeom>
              <a:avLst/>
              <a:gdLst>
                <a:gd name="T0" fmla="*/ 104 w 104"/>
                <a:gd name="T1" fmla="*/ 0 h 78"/>
                <a:gd name="T2" fmla="*/ 0 w 104"/>
                <a:gd name="T3" fmla="*/ 0 h 78"/>
                <a:gd name="T4" fmla="*/ 0 w 104"/>
                <a:gd name="T5" fmla="*/ 78 h 78"/>
                <a:gd name="T6" fmla="*/ 33 w 104"/>
                <a:gd name="T7" fmla="*/ 78 h 78"/>
                <a:gd name="T8" fmla="*/ 104 w 104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78">
                  <a:moveTo>
                    <a:pt x="104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33" y="78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1409499" y="4186921"/>
              <a:ext cx="210483" cy="1262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Rectangle 85"/>
            <p:cNvSpPr>
              <a:spLocks noChangeArrowheads="1"/>
            </p:cNvSpPr>
            <p:nvPr/>
          </p:nvSpPr>
          <p:spPr bwMode="auto">
            <a:xfrm>
              <a:off x="1409499" y="4186921"/>
              <a:ext cx="210483" cy="126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Rectangle 86"/>
            <p:cNvSpPr>
              <a:spLocks noChangeArrowheads="1"/>
            </p:cNvSpPr>
            <p:nvPr/>
          </p:nvSpPr>
          <p:spPr bwMode="auto">
            <a:xfrm>
              <a:off x="1409499" y="4355307"/>
              <a:ext cx="210483" cy="1279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7"/>
            <p:cNvSpPr>
              <a:spLocks noChangeArrowheads="1"/>
            </p:cNvSpPr>
            <p:nvPr/>
          </p:nvSpPr>
          <p:spPr bwMode="auto">
            <a:xfrm>
              <a:off x="1409499" y="4355307"/>
              <a:ext cx="210483" cy="127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1409499" y="4523694"/>
              <a:ext cx="210483" cy="127909"/>
            </a:xfrm>
            <a:prstGeom prst="rect">
              <a:avLst/>
            </a:prstGeom>
            <a:solidFill>
              <a:srgbClr val="99CC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1409499" y="4523694"/>
              <a:ext cx="210483" cy="127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1409499" y="4693700"/>
              <a:ext cx="205626" cy="124671"/>
            </a:xfrm>
            <a:custGeom>
              <a:avLst/>
              <a:gdLst>
                <a:gd name="T0" fmla="*/ 127 w 127"/>
                <a:gd name="T1" fmla="*/ 0 h 77"/>
                <a:gd name="T2" fmla="*/ 0 w 127"/>
                <a:gd name="T3" fmla="*/ 0 h 77"/>
                <a:gd name="T4" fmla="*/ 0 w 127"/>
                <a:gd name="T5" fmla="*/ 77 h 77"/>
                <a:gd name="T6" fmla="*/ 55 w 127"/>
                <a:gd name="T7" fmla="*/ 77 h 77"/>
                <a:gd name="T8" fmla="*/ 127 w 127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7">
                  <a:moveTo>
                    <a:pt x="127" y="0"/>
                  </a:moveTo>
                  <a:lnTo>
                    <a:pt x="0" y="0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99CC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91"/>
            <p:cNvSpPr>
              <a:spLocks/>
            </p:cNvSpPr>
            <p:nvPr/>
          </p:nvSpPr>
          <p:spPr bwMode="auto">
            <a:xfrm>
              <a:off x="1409499" y="4693700"/>
              <a:ext cx="205626" cy="124671"/>
            </a:xfrm>
            <a:custGeom>
              <a:avLst/>
              <a:gdLst>
                <a:gd name="T0" fmla="*/ 127 w 127"/>
                <a:gd name="T1" fmla="*/ 0 h 77"/>
                <a:gd name="T2" fmla="*/ 0 w 127"/>
                <a:gd name="T3" fmla="*/ 0 h 77"/>
                <a:gd name="T4" fmla="*/ 0 w 127"/>
                <a:gd name="T5" fmla="*/ 77 h 77"/>
                <a:gd name="T6" fmla="*/ 55 w 127"/>
                <a:gd name="T7" fmla="*/ 77 h 77"/>
                <a:gd name="T8" fmla="*/ 127 w 127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7">
                  <a:moveTo>
                    <a:pt x="127" y="0"/>
                  </a:moveTo>
                  <a:lnTo>
                    <a:pt x="0" y="0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1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2408485" y="3570042"/>
              <a:ext cx="584496" cy="223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2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RESOU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2976789" y="3570042"/>
              <a:ext cx="116575" cy="223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2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R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3086888" y="3570042"/>
              <a:ext cx="393442" cy="223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2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CE G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3468996" y="3570042"/>
              <a:ext cx="116575" cy="223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2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R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3579095" y="3570042"/>
              <a:ext cx="380489" cy="223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2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OUP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9" name="Freeform 97"/>
            <p:cNvSpPr>
              <a:spLocks/>
            </p:cNvSpPr>
            <p:nvPr/>
          </p:nvSpPr>
          <p:spPr bwMode="auto">
            <a:xfrm>
              <a:off x="2810022" y="2248854"/>
              <a:ext cx="145719" cy="25906"/>
            </a:xfrm>
            <a:custGeom>
              <a:avLst/>
              <a:gdLst>
                <a:gd name="T0" fmla="*/ 7 w 77"/>
                <a:gd name="T1" fmla="*/ 14 h 14"/>
                <a:gd name="T2" fmla="*/ 0 w 77"/>
                <a:gd name="T3" fmla="*/ 7 h 14"/>
                <a:gd name="T4" fmla="*/ 7 w 77"/>
                <a:gd name="T5" fmla="*/ 0 h 14"/>
                <a:gd name="T6" fmla="*/ 70 w 77"/>
                <a:gd name="T7" fmla="*/ 0 h 14"/>
                <a:gd name="T8" fmla="*/ 77 w 77"/>
                <a:gd name="T9" fmla="*/ 7 h 14"/>
                <a:gd name="T10" fmla="*/ 70 w 77"/>
                <a:gd name="T11" fmla="*/ 14 h 14"/>
                <a:gd name="T12" fmla="*/ 7 w 77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">
                  <a:moveTo>
                    <a:pt x="7" y="14"/>
                  </a:move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4" y="0"/>
                    <a:pt x="77" y="3"/>
                    <a:pt x="77" y="7"/>
                  </a:cubicBezTo>
                  <a:cubicBezTo>
                    <a:pt x="77" y="11"/>
                    <a:pt x="74" y="14"/>
                    <a:pt x="70" y="14"/>
                  </a:cubicBezTo>
                  <a:lnTo>
                    <a:pt x="7" y="14"/>
                  </a:ln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2810022" y="2248854"/>
              <a:ext cx="45335" cy="25906"/>
            </a:xfrm>
            <a:custGeom>
              <a:avLst/>
              <a:gdLst>
                <a:gd name="T0" fmla="*/ 22 w 24"/>
                <a:gd name="T1" fmla="*/ 0 h 14"/>
                <a:gd name="T2" fmla="*/ 7 w 24"/>
                <a:gd name="T3" fmla="*/ 0 h 14"/>
                <a:gd name="T4" fmla="*/ 0 w 24"/>
                <a:gd name="T5" fmla="*/ 7 h 14"/>
                <a:gd name="T6" fmla="*/ 7 w 24"/>
                <a:gd name="T7" fmla="*/ 14 h 14"/>
                <a:gd name="T8" fmla="*/ 22 w 24"/>
                <a:gd name="T9" fmla="*/ 14 h 14"/>
                <a:gd name="T10" fmla="*/ 24 w 24"/>
                <a:gd name="T11" fmla="*/ 7 h 14"/>
                <a:gd name="T12" fmla="*/ 22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2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2"/>
                    <a:pt x="24" y="10"/>
                    <a:pt x="24" y="7"/>
                  </a:cubicBezTo>
                  <a:cubicBezTo>
                    <a:pt x="24" y="5"/>
                    <a:pt x="23" y="2"/>
                    <a:pt x="22" y="0"/>
                  </a:cubicBez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 99"/>
            <p:cNvSpPr>
              <a:spLocks/>
            </p:cNvSpPr>
            <p:nvPr/>
          </p:nvSpPr>
          <p:spPr bwMode="auto">
            <a:xfrm>
              <a:off x="2876405" y="2248854"/>
              <a:ext cx="12953" cy="25906"/>
            </a:xfrm>
            <a:custGeom>
              <a:avLst/>
              <a:gdLst>
                <a:gd name="T0" fmla="*/ 7 w 7"/>
                <a:gd name="T1" fmla="*/ 0 h 14"/>
                <a:gd name="T2" fmla="*/ 0 w 7"/>
                <a:gd name="T3" fmla="*/ 0 h 14"/>
                <a:gd name="T4" fmla="*/ 1 w 7"/>
                <a:gd name="T5" fmla="*/ 7 h 14"/>
                <a:gd name="T6" fmla="*/ 0 w 7"/>
                <a:gd name="T7" fmla="*/ 14 h 14"/>
                <a:gd name="T8" fmla="*/ 7 w 7"/>
                <a:gd name="T9" fmla="*/ 14 h 14"/>
                <a:gd name="T10" fmla="*/ 6 w 7"/>
                <a:gd name="T11" fmla="*/ 7 h 14"/>
                <a:gd name="T12" fmla="*/ 7 w 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5"/>
                    <a:pt x="1" y="7"/>
                  </a:cubicBezTo>
                  <a:cubicBezTo>
                    <a:pt x="1" y="10"/>
                    <a:pt x="1" y="12"/>
                    <a:pt x="0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2"/>
                    <a:pt x="6" y="10"/>
                    <a:pt x="6" y="7"/>
                  </a:cubicBezTo>
                  <a:cubicBezTo>
                    <a:pt x="6" y="5"/>
                    <a:pt x="6" y="2"/>
                    <a:pt x="7" y="0"/>
                  </a:cubicBez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2910406" y="2248854"/>
              <a:ext cx="45335" cy="25906"/>
            </a:xfrm>
            <a:custGeom>
              <a:avLst/>
              <a:gdLst>
                <a:gd name="T0" fmla="*/ 24 w 24"/>
                <a:gd name="T1" fmla="*/ 7 h 14"/>
                <a:gd name="T2" fmla="*/ 17 w 24"/>
                <a:gd name="T3" fmla="*/ 0 h 14"/>
                <a:gd name="T4" fmla="*/ 2 w 24"/>
                <a:gd name="T5" fmla="*/ 0 h 14"/>
                <a:gd name="T6" fmla="*/ 0 w 24"/>
                <a:gd name="T7" fmla="*/ 7 h 14"/>
                <a:gd name="T8" fmla="*/ 2 w 24"/>
                <a:gd name="T9" fmla="*/ 14 h 14"/>
                <a:gd name="T10" fmla="*/ 17 w 24"/>
                <a:gd name="T11" fmla="*/ 14 h 14"/>
                <a:gd name="T12" fmla="*/ 24 w 24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24" y="7"/>
                  </a:moveTo>
                  <a:cubicBezTo>
                    <a:pt x="24" y="3"/>
                    <a:pt x="21" y="0"/>
                    <a:pt x="1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0" y="5"/>
                    <a:pt x="0" y="7"/>
                  </a:cubicBezTo>
                  <a:cubicBezTo>
                    <a:pt x="0" y="10"/>
                    <a:pt x="1" y="12"/>
                    <a:pt x="2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1" y="14"/>
                    <a:pt x="24" y="11"/>
                    <a:pt x="24" y="7"/>
                  </a:cubicBez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101"/>
            <p:cNvSpPr>
              <a:spLocks/>
            </p:cNvSpPr>
            <p:nvPr/>
          </p:nvSpPr>
          <p:spPr bwMode="auto">
            <a:xfrm>
              <a:off x="2852118" y="2248854"/>
              <a:ext cx="25906" cy="25906"/>
            </a:xfrm>
            <a:custGeom>
              <a:avLst/>
              <a:gdLst>
                <a:gd name="T0" fmla="*/ 13 w 14"/>
                <a:gd name="T1" fmla="*/ 0 h 14"/>
                <a:gd name="T2" fmla="*/ 0 w 14"/>
                <a:gd name="T3" fmla="*/ 0 h 14"/>
                <a:gd name="T4" fmla="*/ 2 w 14"/>
                <a:gd name="T5" fmla="*/ 7 h 14"/>
                <a:gd name="T6" fmla="*/ 0 w 14"/>
                <a:gd name="T7" fmla="*/ 14 h 14"/>
                <a:gd name="T8" fmla="*/ 13 w 14"/>
                <a:gd name="T9" fmla="*/ 14 h 14"/>
                <a:gd name="T10" fmla="*/ 14 w 14"/>
                <a:gd name="T11" fmla="*/ 7 h 14"/>
                <a:gd name="T12" fmla="*/ 13 w 1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1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5"/>
                    <a:pt x="2" y="7"/>
                  </a:cubicBezTo>
                  <a:cubicBezTo>
                    <a:pt x="2" y="10"/>
                    <a:pt x="1" y="12"/>
                    <a:pt x="0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2"/>
                    <a:pt x="14" y="10"/>
                    <a:pt x="14" y="7"/>
                  </a:cubicBezTo>
                  <a:cubicBezTo>
                    <a:pt x="14" y="5"/>
                    <a:pt x="14" y="2"/>
                    <a:pt x="13" y="0"/>
                  </a:cubicBez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102"/>
            <p:cNvSpPr>
              <a:spLocks/>
            </p:cNvSpPr>
            <p:nvPr/>
          </p:nvSpPr>
          <p:spPr bwMode="auto">
            <a:xfrm>
              <a:off x="2750115" y="2218092"/>
              <a:ext cx="123052" cy="89051"/>
            </a:xfrm>
            <a:custGeom>
              <a:avLst/>
              <a:gdLst>
                <a:gd name="T0" fmla="*/ 45 w 65"/>
                <a:gd name="T1" fmla="*/ 35 h 47"/>
                <a:gd name="T2" fmla="*/ 23 w 65"/>
                <a:gd name="T3" fmla="*/ 35 h 47"/>
                <a:gd name="T4" fmla="*/ 12 w 65"/>
                <a:gd name="T5" fmla="*/ 23 h 47"/>
                <a:gd name="T6" fmla="*/ 23 w 65"/>
                <a:gd name="T7" fmla="*/ 12 h 47"/>
                <a:gd name="T8" fmla="*/ 45 w 65"/>
                <a:gd name="T9" fmla="*/ 12 h 47"/>
                <a:gd name="T10" fmla="*/ 46 w 65"/>
                <a:gd name="T11" fmla="*/ 12 h 47"/>
                <a:gd name="T12" fmla="*/ 65 w 65"/>
                <a:gd name="T13" fmla="*/ 12 h 47"/>
                <a:gd name="T14" fmla="*/ 45 w 65"/>
                <a:gd name="T15" fmla="*/ 0 h 47"/>
                <a:gd name="T16" fmla="*/ 23 w 65"/>
                <a:gd name="T17" fmla="*/ 0 h 47"/>
                <a:gd name="T18" fmla="*/ 0 w 65"/>
                <a:gd name="T19" fmla="*/ 23 h 47"/>
                <a:gd name="T20" fmla="*/ 23 w 65"/>
                <a:gd name="T21" fmla="*/ 47 h 47"/>
                <a:gd name="T22" fmla="*/ 45 w 65"/>
                <a:gd name="T23" fmla="*/ 47 h 47"/>
                <a:gd name="T24" fmla="*/ 65 w 65"/>
                <a:gd name="T25" fmla="*/ 35 h 47"/>
                <a:gd name="T26" fmla="*/ 46 w 65"/>
                <a:gd name="T27" fmla="*/ 35 h 47"/>
                <a:gd name="T28" fmla="*/ 45 w 65"/>
                <a:gd name="T29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47">
                  <a:moveTo>
                    <a:pt x="45" y="35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17" y="35"/>
                    <a:pt x="12" y="30"/>
                    <a:pt x="12" y="23"/>
                  </a:cubicBezTo>
                  <a:cubicBezTo>
                    <a:pt x="12" y="17"/>
                    <a:pt x="17" y="12"/>
                    <a:pt x="23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6" y="12"/>
                    <a:pt x="46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1" y="5"/>
                    <a:pt x="54" y="0"/>
                    <a:pt x="4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4" y="47"/>
                    <a:pt x="61" y="42"/>
                    <a:pt x="6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5"/>
                    <a:pt x="45" y="35"/>
                    <a:pt x="45" y="35"/>
                  </a:cubicBez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 103"/>
            <p:cNvSpPr>
              <a:spLocks/>
            </p:cNvSpPr>
            <p:nvPr/>
          </p:nvSpPr>
          <p:spPr bwMode="auto">
            <a:xfrm>
              <a:off x="2887739" y="2248854"/>
              <a:ext cx="27525" cy="25906"/>
            </a:xfrm>
            <a:custGeom>
              <a:avLst/>
              <a:gdLst>
                <a:gd name="T0" fmla="*/ 14 w 14"/>
                <a:gd name="T1" fmla="*/ 0 h 14"/>
                <a:gd name="T2" fmla="*/ 1 w 14"/>
                <a:gd name="T3" fmla="*/ 0 h 14"/>
                <a:gd name="T4" fmla="*/ 0 w 14"/>
                <a:gd name="T5" fmla="*/ 7 h 14"/>
                <a:gd name="T6" fmla="*/ 1 w 14"/>
                <a:gd name="T7" fmla="*/ 14 h 14"/>
                <a:gd name="T8" fmla="*/ 14 w 14"/>
                <a:gd name="T9" fmla="*/ 14 h 14"/>
                <a:gd name="T10" fmla="*/ 12 w 14"/>
                <a:gd name="T11" fmla="*/ 7 h 14"/>
                <a:gd name="T12" fmla="*/ 14 w 1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2"/>
                    <a:pt x="12" y="10"/>
                    <a:pt x="12" y="7"/>
                  </a:cubicBezTo>
                  <a:cubicBezTo>
                    <a:pt x="12" y="5"/>
                    <a:pt x="13" y="2"/>
                    <a:pt x="14" y="0"/>
                  </a:cubicBez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 104"/>
            <p:cNvSpPr>
              <a:spLocks/>
            </p:cNvSpPr>
            <p:nvPr/>
          </p:nvSpPr>
          <p:spPr bwMode="auto">
            <a:xfrm>
              <a:off x="2894215" y="2218092"/>
              <a:ext cx="124671" cy="89051"/>
            </a:xfrm>
            <a:custGeom>
              <a:avLst/>
              <a:gdLst>
                <a:gd name="T0" fmla="*/ 42 w 66"/>
                <a:gd name="T1" fmla="*/ 0 h 47"/>
                <a:gd name="T2" fmla="*/ 20 w 66"/>
                <a:gd name="T3" fmla="*/ 0 h 47"/>
                <a:gd name="T4" fmla="*/ 0 w 66"/>
                <a:gd name="T5" fmla="*/ 12 h 47"/>
                <a:gd name="T6" fmla="*/ 19 w 66"/>
                <a:gd name="T7" fmla="*/ 12 h 47"/>
                <a:gd name="T8" fmla="*/ 20 w 66"/>
                <a:gd name="T9" fmla="*/ 12 h 47"/>
                <a:gd name="T10" fmla="*/ 42 w 66"/>
                <a:gd name="T11" fmla="*/ 12 h 47"/>
                <a:gd name="T12" fmla="*/ 54 w 66"/>
                <a:gd name="T13" fmla="*/ 23 h 47"/>
                <a:gd name="T14" fmla="*/ 42 w 66"/>
                <a:gd name="T15" fmla="*/ 35 h 47"/>
                <a:gd name="T16" fmla="*/ 20 w 66"/>
                <a:gd name="T17" fmla="*/ 35 h 47"/>
                <a:gd name="T18" fmla="*/ 19 w 66"/>
                <a:gd name="T19" fmla="*/ 35 h 47"/>
                <a:gd name="T20" fmla="*/ 0 w 66"/>
                <a:gd name="T21" fmla="*/ 35 h 47"/>
                <a:gd name="T22" fmla="*/ 20 w 66"/>
                <a:gd name="T23" fmla="*/ 47 h 47"/>
                <a:gd name="T24" fmla="*/ 42 w 66"/>
                <a:gd name="T25" fmla="*/ 47 h 47"/>
                <a:gd name="T26" fmla="*/ 66 w 66"/>
                <a:gd name="T27" fmla="*/ 23 h 47"/>
                <a:gd name="T28" fmla="*/ 42 w 66"/>
                <a:gd name="T2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47">
                  <a:moveTo>
                    <a:pt x="4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1" y="0"/>
                    <a:pt x="4" y="5"/>
                    <a:pt x="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8" y="12"/>
                    <a:pt x="54" y="17"/>
                    <a:pt x="54" y="23"/>
                  </a:cubicBezTo>
                  <a:cubicBezTo>
                    <a:pt x="54" y="30"/>
                    <a:pt x="48" y="35"/>
                    <a:pt x="42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19" y="35"/>
                    <a:pt x="19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42"/>
                    <a:pt x="11" y="47"/>
                    <a:pt x="20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55" y="47"/>
                    <a:pt x="66" y="36"/>
                    <a:pt x="66" y="23"/>
                  </a:cubicBezTo>
                  <a:cubicBezTo>
                    <a:pt x="66" y="10"/>
                    <a:pt x="55" y="0"/>
                    <a:pt x="42" y="0"/>
                  </a:cubicBez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 105"/>
            <p:cNvSpPr>
              <a:spLocks noEditPoints="1"/>
            </p:cNvSpPr>
            <p:nvPr/>
          </p:nvSpPr>
          <p:spPr bwMode="auto">
            <a:xfrm>
              <a:off x="2701542" y="2080468"/>
              <a:ext cx="364298" cy="364298"/>
            </a:xfrm>
            <a:custGeom>
              <a:avLst/>
              <a:gdLst>
                <a:gd name="T0" fmla="*/ 96 w 192"/>
                <a:gd name="T1" fmla="*/ 12 h 192"/>
                <a:gd name="T2" fmla="*/ 180 w 192"/>
                <a:gd name="T3" fmla="*/ 96 h 192"/>
                <a:gd name="T4" fmla="*/ 96 w 192"/>
                <a:gd name="T5" fmla="*/ 180 h 192"/>
                <a:gd name="T6" fmla="*/ 12 w 192"/>
                <a:gd name="T7" fmla="*/ 96 h 192"/>
                <a:gd name="T8" fmla="*/ 96 w 192"/>
                <a:gd name="T9" fmla="*/ 12 h 192"/>
                <a:gd name="T10" fmla="*/ 96 w 192"/>
                <a:gd name="T11" fmla="*/ 0 h 192"/>
                <a:gd name="T12" fmla="*/ 0 w 192"/>
                <a:gd name="T13" fmla="*/ 96 h 192"/>
                <a:gd name="T14" fmla="*/ 96 w 192"/>
                <a:gd name="T15" fmla="*/ 192 h 192"/>
                <a:gd name="T16" fmla="*/ 192 w 192"/>
                <a:gd name="T17" fmla="*/ 96 h 192"/>
                <a:gd name="T18" fmla="*/ 96 w 192"/>
                <a:gd name="T1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2"/>
                  </a:moveTo>
                  <a:cubicBezTo>
                    <a:pt x="142" y="12"/>
                    <a:pt x="180" y="50"/>
                    <a:pt x="180" y="96"/>
                  </a:cubicBezTo>
                  <a:cubicBezTo>
                    <a:pt x="180" y="143"/>
                    <a:pt x="142" y="180"/>
                    <a:pt x="96" y="180"/>
                  </a:cubicBezTo>
                  <a:cubicBezTo>
                    <a:pt x="49" y="180"/>
                    <a:pt x="12" y="143"/>
                    <a:pt x="12" y="96"/>
                  </a:cubicBezTo>
                  <a:cubicBezTo>
                    <a:pt x="12" y="50"/>
                    <a:pt x="49" y="12"/>
                    <a:pt x="96" y="12"/>
                  </a:cubicBezTo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49" y="192"/>
                    <a:pt x="192" y="149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</a:path>
              </a:pathLst>
            </a:custGeom>
            <a:solidFill>
              <a:srgbClr val="7CC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389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800" dirty="0"/>
              <a:t>Azure Terminology:  Workspace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29692" y="1189176"/>
            <a:ext cx="11862308" cy="3972759"/>
          </a:xfrm>
        </p:spPr>
        <p:txBody>
          <a:bodyPr>
            <a:normAutofit/>
          </a:bodyPr>
          <a:lstStyle/>
          <a:p>
            <a:pPr marL="399973" indent="-399973">
              <a:buFont typeface="Wingdings" panose="05000000000000000000" pitchFamily="2" charset="2"/>
              <a:buChar char="à"/>
            </a:pPr>
            <a:r>
              <a:rPr lang="en-US" sz="3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container for machine-learning specific resources</a:t>
            </a:r>
          </a:p>
          <a:p>
            <a:pPr marL="399973" indent="-399973">
              <a:buFont typeface="Wingdings" panose="05000000000000000000" pitchFamily="2" charset="2"/>
              <a:buChar char="à"/>
            </a:pPr>
            <a:r>
              <a:rPr lang="en-US" sz="3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one for: </a:t>
            </a:r>
          </a:p>
          <a:p>
            <a:pPr marL="636519" lvl="1" indent="-399973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Machine Learning service</a:t>
            </a:r>
          </a:p>
          <a:p>
            <a:pPr marL="636519" lvl="1" indent="-399973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Databricks</a:t>
            </a:r>
          </a:p>
          <a:p>
            <a:pPr marL="636519" lvl="1" indent="-399973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Machine Learning Studio</a:t>
            </a:r>
          </a:p>
        </p:txBody>
      </p:sp>
    </p:spTree>
    <p:extLst>
      <p:ext uri="{BB962C8B-B14F-4D97-AF65-F5344CB8AC3E}">
        <p14:creationId xmlns:p14="http://schemas.microsoft.com/office/powerpoint/2010/main" val="215739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BB12-A87F-46AE-AB17-711C331FE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68956"/>
          </a:xfrm>
        </p:spPr>
        <p:txBody>
          <a:bodyPr>
            <a:normAutofit fontScale="90000"/>
          </a:bodyPr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D8A43-0ABB-42EA-9106-E0B98AB0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6708"/>
            <a:ext cx="10515600" cy="61312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Shut off your DSVM from the portal any time you’re not using it</a:t>
            </a:r>
          </a:p>
          <a:p>
            <a:r>
              <a:rPr lang="en-US" dirty="0"/>
              <a:t>Set up an auto-shutdown rule for the DSVM just in case</a:t>
            </a:r>
          </a:p>
          <a:p>
            <a:r>
              <a:rPr lang="en-US" dirty="0"/>
              <a:t>For the cautious:  before shutting down DSVM</a:t>
            </a:r>
          </a:p>
          <a:p>
            <a:pPr lvl="1"/>
            <a:r>
              <a:rPr lang="en-US" dirty="0"/>
              <a:t>Save all notebooks</a:t>
            </a:r>
          </a:p>
          <a:p>
            <a:pPr lvl="1"/>
            <a:r>
              <a:rPr lang="en-US" dirty="0"/>
              <a:t>Go to the running notebooks tab and shut down any running notebooks</a:t>
            </a:r>
          </a:p>
          <a:p>
            <a:pPr lvl="1"/>
            <a:r>
              <a:rPr lang="en-US" dirty="0"/>
              <a:t>Click into the command window that runs the notebooks and control-c</a:t>
            </a:r>
          </a:p>
          <a:p>
            <a:pPr lvl="1"/>
            <a:endParaRPr lang="en-US" dirty="0"/>
          </a:p>
          <a:p>
            <a:r>
              <a:rPr lang="en-US" dirty="0"/>
              <a:t>Be sure your AZ ML compute have min </a:t>
            </a:r>
            <a:r>
              <a:rPr lang="en-US" dirty="0" err="1"/>
              <a:t>cpu</a:t>
            </a:r>
            <a:r>
              <a:rPr lang="en-US" dirty="0"/>
              <a:t> = 0 (auto shutoff)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 sure your Azure Databricks clusters have an auto shutdown time and use </a:t>
            </a:r>
            <a:r>
              <a:rPr lang="en-US" dirty="0" err="1"/>
              <a:t>autoscale</a:t>
            </a:r>
            <a:r>
              <a:rPr lang="en-US" dirty="0"/>
              <a:t> 1 worker min – n workers max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This deck and other materials are available at: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http://github.com/delbert/azml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6516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26FC-E3C7-40F7-B547-694A0FA3B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57312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the Azure ML service works</a:t>
            </a:r>
          </a:p>
        </p:txBody>
      </p:sp>
      <p:pic>
        <p:nvPicPr>
          <p:cNvPr id="1026" name="Picture 2" descr="https://docs.microsoft.com/en-us/azure/machine-learning/service/media/concept-azure-machine-learning-architecture/workflow.png#lightbox">
            <a:extLst>
              <a:ext uri="{FF2B5EF4-FFF2-40B4-BE49-F238E27FC236}">
                <a16:creationId xmlns:a16="http://schemas.microsoft.com/office/drawing/2014/main" id="{A972286F-21D0-4837-BB41-37D21F4F0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1894"/>
            <a:ext cx="5514975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71B5A3-5D9E-448E-B933-A108817E5151}"/>
              </a:ext>
            </a:extLst>
          </p:cNvPr>
          <p:cNvSpPr/>
          <p:nvPr/>
        </p:nvSpPr>
        <p:spPr>
          <a:xfrm>
            <a:off x="6096000" y="1091894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Develop machine learning training scripts in </a:t>
            </a: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Python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Create and configure a </a:t>
            </a: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compute target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Submit the scripts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 to the configured compute target to run in that environment. During training, the scripts can read from or write to </a:t>
            </a: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datastore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. And the records of execution are saved as </a:t>
            </a: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runs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 in the </a:t>
            </a: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workspace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 and grouped under </a:t>
            </a: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experiments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Query the experiment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 for logged metrics from the current and past runs. If the metrics don't indicate a desired outcome, loop back to step 1 and iterate on your scripts.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After a satisfactory run is found, register the persisted model in the </a:t>
            </a: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model registry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Develop a scoring script.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Create an image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 and register it in the </a:t>
            </a: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image registry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Deploy the image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 as a </a:t>
            </a: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web service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 in Azure.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85866-F0A4-4404-B56B-E64C2C2EDB11}"/>
              </a:ext>
            </a:extLst>
          </p:cNvPr>
          <p:cNvSpPr/>
          <p:nvPr/>
        </p:nvSpPr>
        <p:spPr>
          <a:xfrm>
            <a:off x="0" y="6116725"/>
            <a:ext cx="11211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https://docs.microsoft.com/en-us/azure/machine-learning/service/concept-azure-machine-learning-architecture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82468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jt.GJKZ0gEK3IGHKgaodD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L5gH9kVU0kuHdBfCqVWhd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3.xml><?xml version="1.0" encoding="utf-8"?>
<a:theme xmlns:a="http://schemas.openxmlformats.org/drawingml/2006/main" name="MSVID_White_16x9_2012-08-18">
  <a:themeElements>
    <a:clrScheme name="MSVID White">
      <a:dk1>
        <a:srgbClr val="505050"/>
      </a:dk1>
      <a:lt1>
        <a:srgbClr val="FFFFFF"/>
      </a:lt1>
      <a:dk2>
        <a:srgbClr val="68217A"/>
      </a:dk2>
      <a:lt2>
        <a:srgbClr val="D2D2D2"/>
      </a:lt2>
      <a:accent1>
        <a:srgbClr val="68217A"/>
      </a:accent1>
      <a:accent2>
        <a:srgbClr val="008272"/>
      </a:accent2>
      <a:accent3>
        <a:srgbClr val="0072C6"/>
      </a:accent3>
      <a:accent4>
        <a:srgbClr val="B4009E"/>
      </a:accent4>
      <a:accent5>
        <a:srgbClr val="442359"/>
      </a:accent5>
      <a:accent6>
        <a:srgbClr val="002050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5635</TotalTime>
  <Words>3244</Words>
  <Application>Microsoft Office PowerPoint</Application>
  <PresentationFormat>Widescreen</PresentationFormat>
  <Paragraphs>582</Paragraphs>
  <Slides>47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Source Sans Pro</vt:lpstr>
      <vt:lpstr>wf_segoe-ui_normal</vt:lpstr>
      <vt:lpstr>Wingdings</vt:lpstr>
      <vt:lpstr>Office Theme</vt:lpstr>
      <vt:lpstr>5-50111_Build 2017_LIGHT GRAY TEMPLATE</vt:lpstr>
      <vt:lpstr>MSVID_White_16x9_2012-08-18</vt:lpstr>
      <vt:lpstr>think-cell Slide</vt:lpstr>
      <vt:lpstr>Machine Learning in Azure </vt:lpstr>
      <vt:lpstr>Objective</vt:lpstr>
      <vt:lpstr>Agenda</vt:lpstr>
      <vt:lpstr>Agenda</vt:lpstr>
      <vt:lpstr>Why machine learning in Azure?</vt:lpstr>
      <vt:lpstr>Azure Terminology:  Resource Group</vt:lpstr>
      <vt:lpstr>Azure Terminology:  Workspace</vt:lpstr>
      <vt:lpstr>Best practices</vt:lpstr>
      <vt:lpstr>How the Azure ML service works</vt:lpstr>
      <vt:lpstr>Setting up Azure Machine Learning service</vt:lpstr>
      <vt:lpstr>Setting up Azure ML - DSVM / Linux</vt:lpstr>
      <vt:lpstr>Setting up Azure ML - DSVM / Windows 2016</vt:lpstr>
      <vt:lpstr>Azure ML exercises</vt:lpstr>
      <vt:lpstr>How AutoML works</vt:lpstr>
      <vt:lpstr>Fixes</vt:lpstr>
      <vt:lpstr>Azure ML challenges</vt:lpstr>
      <vt:lpstr>Azure ML exercises</vt:lpstr>
      <vt:lpstr>Azure ML challenges</vt:lpstr>
      <vt:lpstr>Azure Databricks</vt:lpstr>
      <vt:lpstr>PowerPoint Presentation</vt:lpstr>
      <vt:lpstr>Setting up Azure Databricks</vt:lpstr>
      <vt:lpstr>Azure Databricks exercises</vt:lpstr>
      <vt:lpstr>Azure Databricks exercises</vt:lpstr>
      <vt:lpstr>Azure Databricks exercises</vt:lpstr>
      <vt:lpstr>Azure Databricks challenges</vt:lpstr>
      <vt:lpstr>Other Azure Databricks topics</vt:lpstr>
      <vt:lpstr>Agenda</vt:lpstr>
      <vt:lpstr>Cognitive Services / Knowledge Mining</vt:lpstr>
      <vt:lpstr>Cognitive Services capabilities Infuse your apps, websites, bots, and machine learning pipelines with human-like intelligence </vt:lpstr>
      <vt:lpstr>PowerPoint Presentation</vt:lpstr>
      <vt:lpstr>Knowledge mining with Azure Search</vt:lpstr>
      <vt:lpstr>Knowledge mining Demo</vt:lpstr>
      <vt:lpstr>Cognitive Services API exercises</vt:lpstr>
      <vt:lpstr>How the Translator Text API Works</vt:lpstr>
      <vt:lpstr>Calling the Translator Text API</vt:lpstr>
      <vt:lpstr>Custom translator API</vt:lpstr>
      <vt:lpstr>Cognitive Services API exercises</vt:lpstr>
      <vt:lpstr>Cognitive Services challenges</vt:lpstr>
      <vt:lpstr>azure machine learning studio for the citizen data scientist</vt:lpstr>
      <vt:lpstr>Azure Machine Learning Studio Exercises</vt:lpstr>
      <vt:lpstr>Data science is a team sport</vt:lpstr>
      <vt:lpstr>AI DevOps lifecycle</vt:lpstr>
      <vt:lpstr>Key Goals of DevOps for AI</vt:lpstr>
      <vt:lpstr>DevOps Framework for Azure AI Solutions</vt:lpstr>
      <vt:lpstr>PowerPoint Presentation</vt:lpstr>
      <vt:lpstr>Integrated Pipeline for Data Scientists and Software Engineers</vt:lpstr>
      <vt:lpstr>Q&amp;A               /         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Azure </dc:title>
  <dc:creator>Delbert Murphy</dc:creator>
  <cp:lastModifiedBy>Delbert Murphy</cp:lastModifiedBy>
  <cp:revision>1</cp:revision>
  <dcterms:created xsi:type="dcterms:W3CDTF">2019-02-22T14:54:57Z</dcterms:created>
  <dcterms:modified xsi:type="dcterms:W3CDTF">2019-03-19T12:58:52Z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delbertm@microsoft.com</vt:lpwstr>
  </property>
  <property fmtid="{D5CDD505-2E9C-101B-9397-08002B2CF9AE}" pid="5" name="MSIP_Label_f42aa342-8706-4288-bd11-ebb85995028c_SetDate">
    <vt:lpwstr>2019-02-26T21:51:15.1558212Z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9404418c-8fe8-4a3c-888f-6c285341a04f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